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16"/>
  </p:notesMasterIdLst>
  <p:sldIdLst>
    <p:sldId id="256" r:id="rId2"/>
    <p:sldId id="266" r:id="rId3"/>
    <p:sldId id="267" r:id="rId4"/>
    <p:sldId id="276" r:id="rId5"/>
    <p:sldId id="269" r:id="rId6"/>
    <p:sldId id="277" r:id="rId7"/>
    <p:sldId id="270" r:id="rId8"/>
    <p:sldId id="278" r:id="rId9"/>
    <p:sldId id="271" r:id="rId10"/>
    <p:sldId id="279" r:id="rId11"/>
    <p:sldId id="272" r:id="rId12"/>
    <p:sldId id="274" r:id="rId13"/>
    <p:sldId id="275" r:id="rId14"/>
    <p:sldId id="26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808"/>
    <p:restoredTop sz="75000" autoAdjust="0"/>
  </p:normalViewPr>
  <p:slideViewPr>
    <p:cSldViewPr>
      <p:cViewPr>
        <p:scale>
          <a:sx n="75" d="100"/>
          <a:sy n="75" d="100"/>
        </p:scale>
        <p:origin x="-1638" y="21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p:scale>
          <a:sx n="100" d="100"/>
          <a:sy n="100" d="100"/>
        </p:scale>
        <p:origin x="-1878" y="245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13C627-3BEB-4D47-B2B2-6D24D05E4456}" type="datetimeFigureOut">
              <a:rPr lang="en-US" smtClean="0"/>
              <a:pPr/>
              <a:t>2/16/2016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0E1744-D6D2-4502-9F05-C9220BE2B184}" type="slidenum">
              <a:rPr lang="en-US" smtClean="0"/>
              <a:pPr/>
              <a:t>‹#›</a:t>
            </a:fld>
            <a:endParaRPr lang="en-US" dirty="0"/>
          </a:p>
        </p:txBody>
      </p:sp>
    </p:spTree>
    <p:extLst>
      <p:ext uri="{BB962C8B-B14F-4D97-AF65-F5344CB8AC3E}">
        <p14:creationId xmlns="" xmlns:p14="http://schemas.microsoft.com/office/powerpoint/2010/main" val="155998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343400"/>
            <a:ext cx="6096000" cy="4114800"/>
          </a:xfrm>
        </p:spPr>
        <p:txBody>
          <a:bodyPr/>
          <a:lstStyle/>
          <a:p>
            <a:r>
              <a:rPr lang="en-US" u="sng" dirty="0" smtClean="0"/>
              <a:t>Slide 1, Nursing</a:t>
            </a:r>
            <a:r>
              <a:rPr lang="en-US" u="sng" baseline="0" dirty="0" smtClean="0"/>
              <a:t> Education</a:t>
            </a:r>
            <a:endParaRPr lang="en-US" u="sng" dirty="0" smtClean="0"/>
          </a:p>
          <a:p>
            <a:endParaRPr lang="en-US" baseline="0" dirty="0" smtClean="0"/>
          </a:p>
        </p:txBody>
      </p:sp>
      <p:sp>
        <p:nvSpPr>
          <p:cNvPr id="4" name="Slide Number Placeholder 3"/>
          <p:cNvSpPr>
            <a:spLocks noGrp="1"/>
          </p:cNvSpPr>
          <p:nvPr>
            <p:ph type="sldNum" sz="quarter" idx="10"/>
          </p:nvPr>
        </p:nvSpPr>
        <p:spPr/>
        <p:txBody>
          <a:bodyPr/>
          <a:lstStyle/>
          <a:p>
            <a:fld id="{130E1744-D6D2-4502-9F05-C9220BE2B184}" type="slidenum">
              <a:rPr lang="en-US" smtClean="0"/>
              <a:pPr/>
              <a:t>1</a:t>
            </a:fld>
            <a:endParaRPr lang="en-US" dirty="0"/>
          </a:p>
        </p:txBody>
      </p:sp>
    </p:spTree>
    <p:extLst>
      <p:ext uri="{BB962C8B-B14F-4D97-AF65-F5344CB8AC3E}">
        <p14:creationId xmlns="" xmlns:p14="http://schemas.microsoft.com/office/powerpoint/2010/main" val="37379628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The ANA has lobbied for nurses to have Bachelor Degrees of Nursing as the entry-level degree since the 1960s (ANA,2016). The recent IOM report indicates that patients are safer when nurses have more education, and recommend that 80% of all Registered Nurses should have a Bachelor’s Degree by 2020 (“The Future of Nursing,” 2010).  The ANA Code of Ethics highlights the importance of education and continuing education. The codes speak about building professional relationships fostered through education (ANA, 2016).  They say,  “to seek safe and quality patient outcomes and collaborate with others”, suggesting the root of this action is through education (ANA, 2016).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Achieving professional recognition for higher education or advanced practice shows you are a leader and an expert in your field of practice.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Code of Ethics stresses the World Health Organization’s definition of </a:t>
            </a:r>
            <a:r>
              <a:rPr lang="en-US" sz="1200" i="1" kern="1200" dirty="0" smtClean="0">
                <a:solidFill>
                  <a:schemeClr val="tx1"/>
                </a:solidFill>
                <a:effectLst/>
                <a:latin typeface="+mn-lt"/>
                <a:ea typeface="+mn-ea"/>
                <a:cs typeface="+mn-cs"/>
              </a:rPr>
              <a:t>Health</a:t>
            </a:r>
            <a:r>
              <a:rPr lang="en-US" sz="1200" kern="1200" dirty="0" smtClean="0">
                <a:solidFill>
                  <a:schemeClr val="tx1"/>
                </a:solidFill>
                <a:effectLst/>
                <a:latin typeface="+mn-lt"/>
                <a:ea typeface="+mn-ea"/>
                <a:cs typeface="+mn-cs"/>
              </a:rPr>
              <a:t> as a human right (ANA, 2016). This suggests that nurses across the globe have an ethical obligation to get the most and best education possible to ensure the safety of their patients through proper identification of needs and implementation of treatment (ANA, 2016). Additionally, nurses have an ethical obligation to maintain their competency as health and technology advancements are made.  In addition, Performance Standards are ways to evaluate education discrepancies and to ensure that basic skills are met.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Another code discusses the specific ethical obligation to maintain nursing competence and continuing education for personal growth (ANA, 2016).  Study’s show, people with healthy self esteems</a:t>
            </a:r>
            <a:r>
              <a:rPr lang="en-US"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are better equipped to care for others (ANA, 2016)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Provision 7, in the Nursing Code of Ethics, specifically discusses the advancement of the profession through education, and that nurse executives and educators mold the infrastructure of nursing education (ANA, 2015)</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Provision 9.3 discusses accrediting bodies and holistic context of healing the world (ANA, 2016) All of these ethical obligations are traced back to education to maintain our evidenced-based knowledge and caring relationships with patients, other professionals, and ourselves (ANA, 2016).</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130E1744-D6D2-4502-9F05-C9220BE2B184}" type="slidenum">
              <a:rPr lang="en-US" smtClean="0"/>
              <a:pPr/>
              <a:t>11</a:t>
            </a:fld>
            <a:endParaRPr lang="en-US" dirty="0"/>
          </a:p>
        </p:txBody>
      </p:sp>
    </p:spTree>
    <p:extLst>
      <p:ext uri="{BB962C8B-B14F-4D97-AF65-F5344CB8AC3E}">
        <p14:creationId xmlns="" xmlns:p14="http://schemas.microsoft.com/office/powerpoint/2010/main" val="1745423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Challenges with making a mandatory education system might stem from the diversity of the nursing profession and the continuing education.  One example of the diversity in nursing would be the needs of an oncology nurse might be drastically different from the needs of a school nurse.  Another con may be seen with difficulty accessing proper education or insufficient continuing education. Mandatory continuing education could be challenging for those nurses whom are between jobs and having to pay for continuing education out of pocket, or are unsure of which continuing education they should obtain when between jobs. Finally, a disadvantage of mandatory continuing education could be the amount of time needed to complete requirements. Nurses are notoriously known for being overworked and to add to their day with more education needs can become discouraging. Hospitals and Nursing accreditation boards could ease this time-intensive burden by adding attractive incentives. These incentives should be appealing enough to stress the importance of continuing education, and will help motivate the nurses to seek more continuing education opportunities (ANA, 2016,).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130E1744-D6D2-4502-9F05-C9220BE2B184}" type="slidenum">
              <a:rPr lang="en-US" smtClean="0"/>
              <a:pPr/>
              <a:t>12</a:t>
            </a:fld>
            <a:endParaRPr lang="en-US" dirty="0"/>
          </a:p>
        </p:txBody>
      </p:sp>
    </p:spTree>
    <p:extLst>
      <p:ext uri="{BB962C8B-B14F-4D97-AF65-F5344CB8AC3E}">
        <p14:creationId xmlns="" xmlns:p14="http://schemas.microsoft.com/office/powerpoint/2010/main" val="34282474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30E1744-D6D2-4502-9F05-C9220BE2B184}" type="slidenum">
              <a:rPr lang="en-US" smtClean="0"/>
              <a:pPr/>
              <a:t>13</a:t>
            </a:fld>
            <a:endParaRPr lang="en-US" dirty="0"/>
          </a:p>
        </p:txBody>
      </p:sp>
    </p:spTree>
    <p:extLst>
      <p:ext uri="{BB962C8B-B14F-4D97-AF65-F5344CB8AC3E}">
        <p14:creationId xmlns="" xmlns:p14="http://schemas.microsoft.com/office/powerpoint/2010/main" val="7242419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
        <p:nvSpPr>
          <p:cNvPr id="4" name="Slide Number Placeholder 3"/>
          <p:cNvSpPr>
            <a:spLocks noGrp="1"/>
          </p:cNvSpPr>
          <p:nvPr>
            <p:ph type="sldNum" sz="quarter" idx="10"/>
          </p:nvPr>
        </p:nvSpPr>
        <p:spPr/>
        <p:txBody>
          <a:bodyPr/>
          <a:lstStyle/>
          <a:p>
            <a:fld id="{130E1744-D6D2-4502-9F05-C9220BE2B184}" type="slidenum">
              <a:rPr lang="en-US" smtClean="0"/>
              <a:pPr/>
              <a:t>14</a:t>
            </a:fld>
            <a:endParaRPr lang="en-US" dirty="0"/>
          </a:p>
        </p:txBody>
      </p:sp>
    </p:spTree>
    <p:extLst>
      <p:ext uri="{BB962C8B-B14F-4D97-AF65-F5344CB8AC3E}">
        <p14:creationId xmlns="" xmlns:p14="http://schemas.microsoft.com/office/powerpoint/2010/main" val="7986012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From the mid 1800s, when Florence Nightingale started pursuing her calling as a nurse, to our current year of 2016, nursing has been a constantly evolving profession that strives to meet the needs of the patients being cared for. The American Association of Colleges of Nursing (AACN), the voice for baccalaureate and graduate nursing programs, believes that education has a significant impact on the knowledge and competencies of the nursing clinicians, as it does for all health care providers (AACN, 2014).</a:t>
            </a:r>
          </a:p>
          <a:p>
            <a:r>
              <a:rPr lang="en-US" sz="1200" kern="1200" dirty="0" smtClean="0">
                <a:solidFill>
                  <a:schemeClr val="tx1"/>
                </a:solidFill>
                <a:latin typeface="+mn-lt"/>
                <a:ea typeface="+mn-ea"/>
                <a:cs typeface="+mn-cs"/>
              </a:rPr>
              <a:t>In 2010, the Institute of Medicine (IOM) published The Future of Nursing: Leading Change, Advancing Health, to address the future needs of nursing and solutions to current health care concerns. This report called for increasing the number of baccalaureate prepared nurses in the work force to 80% by 2020. This goal will have a significant impact on nursing education. The IOM states the need for this shift in focus has become particularly urgent with respect to the expanding needs of the patients and to ensure the nurses are effectively fulfilling leadership roles. </a:t>
            </a:r>
          </a:p>
          <a:p>
            <a:r>
              <a:rPr lang="en-US" sz="1200" kern="1200" dirty="0" smtClean="0">
                <a:solidFill>
                  <a:schemeClr val="tx1"/>
                </a:solidFill>
                <a:latin typeface="+mn-lt"/>
                <a:ea typeface="+mn-ea"/>
                <a:cs typeface="+mn-cs"/>
              </a:rPr>
              <a:t>Currently there are obstacles to overcome in achieving the 80% BSN goal due to a shortage of master and doctorate nurses to teach at the universities. In order to overcome these barriers and motivate nurses to further educate themselves, incentives or increased income need to be considered. AACN encourages employers to foster practice environments that embrace lifelong learning and offer incentives for RNs seeking to advance their education to the baccalaureate and higher degree levels (AACN, 2014)</a:t>
            </a:r>
          </a:p>
          <a:p>
            <a:r>
              <a:rPr lang="en-US" sz="1200" kern="1200" dirty="0" smtClean="0">
                <a:solidFill>
                  <a:schemeClr val="tx1"/>
                </a:solidFill>
                <a:latin typeface="+mn-lt"/>
                <a:ea typeface="+mn-ea"/>
                <a:cs typeface="+mn-cs"/>
              </a:rPr>
              <a:t>The nurse must be proactive in attaining a higher level of education. Furthermore the nurse should seek out employers who value them and encourage the expansion of their knowledge. One of the goals of each nurse is to ensure patient safety. The fact of the matter is that the nurse, out of all the interdisciplinary team members, spends the most time with the patient; why should they be the least educated?</a:t>
            </a:r>
          </a:p>
          <a:p>
            <a:endParaRPr lang="en-US" dirty="0"/>
          </a:p>
        </p:txBody>
      </p:sp>
      <p:sp>
        <p:nvSpPr>
          <p:cNvPr id="4" name="Slide Number Placeholder 3"/>
          <p:cNvSpPr>
            <a:spLocks noGrp="1"/>
          </p:cNvSpPr>
          <p:nvPr>
            <p:ph type="sldNum" sz="quarter" idx="10"/>
          </p:nvPr>
        </p:nvSpPr>
        <p:spPr/>
        <p:txBody>
          <a:bodyPr/>
          <a:lstStyle/>
          <a:p>
            <a:fld id="{130E1744-D6D2-4502-9F05-C9220BE2B184}" type="slidenum">
              <a:rPr lang="en-US" smtClean="0"/>
              <a:pPr/>
              <a:t>2</a:t>
            </a:fld>
            <a:endParaRPr lang="en-US" dirty="0"/>
          </a:p>
        </p:txBody>
      </p:sp>
    </p:spTree>
    <p:extLst>
      <p:ext uri="{BB962C8B-B14F-4D97-AF65-F5344CB8AC3E}">
        <p14:creationId xmlns="" xmlns:p14="http://schemas.microsoft.com/office/powerpoint/2010/main" val="4155922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Technology and patient care change quickly, medical breakthroughs change treatment guidelines, and new diseases emerge. It is imperative that nurses continue to gain education regularly to keep up with modern medicine and practice. Because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of this each state has a set of guidelines in place requiring minimum hours of continuing education requirements in order to renew a nursing license. Staying informed and knowledgeable on current practice and evidence based practice allows nurses to provide safer, more cost effective, more up to date care for patients, thus improving overall patient outcomes. Nursing is also a profession, and nurses hold a professional licensure. Each license is maintained through ongoing education, and having a commitment to learning through continuing education units shows professionalism within the nursing practice. </a:t>
            </a:r>
          </a:p>
          <a:p>
            <a:r>
              <a:rPr lang="en-US" sz="1200" kern="1200" dirty="0" smtClean="0">
                <a:solidFill>
                  <a:schemeClr val="tx1"/>
                </a:solidFill>
                <a:effectLst/>
                <a:latin typeface="+mn-lt"/>
                <a:ea typeface="+mn-ea"/>
                <a:cs typeface="+mn-cs"/>
              </a:rPr>
              <a:t>The American Nurses Credentialing Center completed a research effort on nurse practitioners to describe how they were feeling after having to do their mandated competency exams. Their pre-certification and post-certification results were compared. It was found that 51% had greater confidence levels in their practice after the certification, 35% more confidence in decision making, 28% felt better about being able to identify complications, and 23% felt their communication was effective (Whittaker et al. 2000). Having the mandated competency exam improved the confidence levels of nurse practitioners overall. </a:t>
            </a:r>
          </a:p>
          <a:p>
            <a:r>
              <a:rPr lang="en-US" sz="1200" kern="1200" dirty="0" smtClean="0">
                <a:solidFill>
                  <a:schemeClr val="tx1"/>
                </a:solidFill>
                <a:effectLst/>
                <a:latin typeface="+mn-lt"/>
                <a:ea typeface="+mn-ea"/>
                <a:cs typeface="+mn-cs"/>
              </a:rPr>
              <a:t>In Florence Nightingale’s “Notes on Nursing” she indicates that nurses must learn constantly, “not only through observation and experience but also by seeking new knowledge and new evidence” (Witt, 2011).</a:t>
            </a:r>
          </a:p>
          <a:p>
            <a:endParaRPr lang="en-US" dirty="0"/>
          </a:p>
        </p:txBody>
      </p:sp>
      <p:sp>
        <p:nvSpPr>
          <p:cNvPr id="4" name="Slide Number Placeholder 3"/>
          <p:cNvSpPr>
            <a:spLocks noGrp="1"/>
          </p:cNvSpPr>
          <p:nvPr>
            <p:ph type="sldNum" sz="quarter" idx="10"/>
          </p:nvPr>
        </p:nvSpPr>
        <p:spPr/>
        <p:txBody>
          <a:bodyPr/>
          <a:lstStyle/>
          <a:p>
            <a:fld id="{130E1744-D6D2-4502-9F05-C9220BE2B184}" type="slidenum">
              <a:rPr lang="en-US" smtClean="0"/>
              <a:pPr/>
              <a:t>3</a:t>
            </a:fld>
            <a:endParaRPr lang="en-US" dirty="0"/>
          </a:p>
        </p:txBody>
      </p:sp>
    </p:spTree>
    <p:extLst>
      <p:ext uri="{BB962C8B-B14F-4D97-AF65-F5344CB8AC3E}">
        <p14:creationId xmlns="" xmlns:p14="http://schemas.microsoft.com/office/powerpoint/2010/main" val="1697538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There are several cons related to implementing mandatory continuing education in regards to competency for nurses. If it becomes mandatory, will there then be a regulatory agency in place to monitor if competencies are being met? One con of this would be the costs associated. Who would monitor nursing competencies, how often would this need to be done, and how much would it cost to pay an agency to do so? How often would nurses need to be tested for competencies, and how much time would this take away from the patients when nurses have to leave work to go be tested? Would nurses be tested for general nursing competencies, or would each test be dependent on the specialty field the nurse is currently working in? For example, one very specialized field is Oncology. Oncology nurses would be expected to have competency in chemotherapy, while an OR nurse may not have any competency in that area. </a:t>
            </a:r>
          </a:p>
          <a:p>
            <a:r>
              <a:rPr lang="en-US" sz="1200" kern="1200" dirty="0" smtClean="0">
                <a:solidFill>
                  <a:schemeClr val="tx1"/>
                </a:solidFill>
                <a:effectLst/>
                <a:latin typeface="+mn-lt"/>
                <a:ea typeface="+mn-ea"/>
                <a:cs typeface="+mn-cs"/>
              </a:rPr>
              <a:t>Most importantly, what would the legal implications be on competency testing or evaluation? Very specific standards would have to be set forth to ensure all nurses are tested equally, and implications would have to be well defined for what happens to those nurses who are unable to meet their competency test. If they are deemed incompetent based on the testing, are they legally liable for law suits on their practice? If they are not competent, do they then have their license suspended until which time they can demonstrate competence? This could greatly impact the current working nurses, and create even larger shortages in our already short staffed nursing profession. (Whittaker et al., 2000)</a:t>
            </a:r>
          </a:p>
          <a:p>
            <a:endParaRPr lang="en-US" dirty="0"/>
          </a:p>
        </p:txBody>
      </p:sp>
      <p:sp>
        <p:nvSpPr>
          <p:cNvPr id="4" name="Slide Number Placeholder 3"/>
          <p:cNvSpPr>
            <a:spLocks noGrp="1"/>
          </p:cNvSpPr>
          <p:nvPr>
            <p:ph type="sldNum" sz="quarter" idx="10"/>
          </p:nvPr>
        </p:nvSpPr>
        <p:spPr/>
        <p:txBody>
          <a:bodyPr/>
          <a:lstStyle/>
          <a:p>
            <a:fld id="{130E1744-D6D2-4502-9F05-C9220BE2B184}" type="slidenum">
              <a:rPr lang="en-US" smtClean="0"/>
              <a:pPr/>
              <a:t>4</a:t>
            </a:fld>
            <a:endParaRPr lang="en-US" dirty="0"/>
          </a:p>
        </p:txBody>
      </p:sp>
    </p:spTree>
    <p:extLst>
      <p:ext uri="{BB962C8B-B14F-4D97-AF65-F5344CB8AC3E}">
        <p14:creationId xmlns="" xmlns:p14="http://schemas.microsoft.com/office/powerpoint/2010/main" val="1917820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Mandating education in the nursing profession will mean nurses will continue to grow and advance new ideas. Education improves critical thinking skills by broadening the scope of practice as well as the nurses’ professional development. Education promotes leadership skills by giving nurses a better understanding of the cultural, economic, political, and social influences affecting modern health care (American Association of Colleges of Nursing (AACN), 2015), and facilities with more nurses with higher levels of education are proven to have improved patient outcomes and shortened length of stays in hospitals (</a:t>
            </a:r>
            <a:r>
              <a:rPr lang="en-US" sz="1200" kern="1200" dirty="0" err="1" smtClean="0">
                <a:solidFill>
                  <a:schemeClr val="tx1"/>
                </a:solidFill>
                <a:effectLst/>
                <a:latin typeface="+mn-lt"/>
                <a:ea typeface="+mn-ea"/>
                <a:cs typeface="+mn-cs"/>
              </a:rPr>
              <a:t>Blegan</a:t>
            </a:r>
            <a:r>
              <a:rPr lang="en-US" sz="1200" kern="1200" dirty="0" smtClean="0">
                <a:solidFill>
                  <a:schemeClr val="tx1"/>
                </a:solidFill>
                <a:effectLst/>
                <a:latin typeface="+mn-lt"/>
                <a:ea typeface="+mn-ea"/>
                <a:cs typeface="+mn-cs"/>
              </a:rPr>
              <a:t>, Goode, Park, Vaughn &amp; </a:t>
            </a:r>
            <a:r>
              <a:rPr lang="en-US" sz="1200" kern="1200" dirty="0" err="1" smtClean="0">
                <a:solidFill>
                  <a:schemeClr val="tx1"/>
                </a:solidFill>
                <a:effectLst/>
                <a:latin typeface="+mn-lt"/>
                <a:ea typeface="+mn-ea"/>
                <a:cs typeface="+mn-cs"/>
              </a:rPr>
              <a:t>Spetz</a:t>
            </a:r>
            <a:r>
              <a:rPr lang="en-US" sz="1200" kern="1200" dirty="0" smtClean="0">
                <a:solidFill>
                  <a:schemeClr val="tx1"/>
                </a:solidFill>
                <a:effectLst/>
                <a:latin typeface="+mn-lt"/>
                <a:ea typeface="+mn-ea"/>
                <a:cs typeface="+mn-cs"/>
              </a:rPr>
              <a:t>, 2013).</a:t>
            </a:r>
          </a:p>
          <a:p>
            <a:endParaRPr lang="en-US" dirty="0"/>
          </a:p>
        </p:txBody>
      </p:sp>
      <p:sp>
        <p:nvSpPr>
          <p:cNvPr id="4" name="Slide Number Placeholder 3"/>
          <p:cNvSpPr>
            <a:spLocks noGrp="1"/>
          </p:cNvSpPr>
          <p:nvPr>
            <p:ph type="sldNum" sz="quarter" idx="10"/>
          </p:nvPr>
        </p:nvSpPr>
        <p:spPr/>
        <p:txBody>
          <a:bodyPr/>
          <a:lstStyle/>
          <a:p>
            <a:fld id="{130E1744-D6D2-4502-9F05-C9220BE2B184}" type="slidenum">
              <a:rPr lang="en-US" smtClean="0"/>
              <a:pPr/>
              <a:t>5</a:t>
            </a:fld>
            <a:endParaRPr lang="en-US" dirty="0"/>
          </a:p>
        </p:txBody>
      </p:sp>
    </p:spTree>
    <p:extLst>
      <p:ext uri="{BB962C8B-B14F-4D97-AF65-F5344CB8AC3E}">
        <p14:creationId xmlns="" xmlns:p14="http://schemas.microsoft.com/office/powerpoint/2010/main" val="957379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Anytime change is implemented there is a cost. Mandating continuing nursing education would be expensive and there is a nursing faculty shortage. Continued nursing education could be cost prohibitive to some nurses. Not every nurse is interested in teaching or becoming an advanced practice nurse, so the time used in furthering an education to a master’s degree level would be unnecessary. As new practices and new technology are introduced, training is made available, so most individuals learn on the job. Competence has been proven by proof of licensure and renewal and to insist on more may make some nurses feel they are not respected. The American Nurses Association (ANA, 2016) states that the “registered nurse is individually responsible and accountable for maintaining professional competence”.</a:t>
            </a:r>
          </a:p>
          <a:p>
            <a:endParaRPr lang="en-US" dirty="0"/>
          </a:p>
        </p:txBody>
      </p:sp>
      <p:sp>
        <p:nvSpPr>
          <p:cNvPr id="4" name="Slide Number Placeholder 3"/>
          <p:cNvSpPr>
            <a:spLocks noGrp="1"/>
          </p:cNvSpPr>
          <p:nvPr>
            <p:ph type="sldNum" sz="quarter" idx="10"/>
          </p:nvPr>
        </p:nvSpPr>
        <p:spPr/>
        <p:txBody>
          <a:bodyPr/>
          <a:lstStyle/>
          <a:p>
            <a:fld id="{130E1744-D6D2-4502-9F05-C9220BE2B184}" type="slidenum">
              <a:rPr lang="en-US" smtClean="0"/>
              <a:pPr/>
              <a:t>6</a:t>
            </a:fld>
            <a:endParaRPr lang="en-US" dirty="0"/>
          </a:p>
        </p:txBody>
      </p:sp>
    </p:spTree>
    <p:extLst>
      <p:ext uri="{BB962C8B-B14F-4D97-AF65-F5344CB8AC3E}">
        <p14:creationId xmlns="" xmlns:p14="http://schemas.microsoft.com/office/powerpoint/2010/main" val="16529353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Relationship to Professional Certification: </a:t>
            </a:r>
            <a:r>
              <a:rPr lang="en-US" sz="1200" b="0" i="0" kern="1200" dirty="0" smtClean="0">
                <a:solidFill>
                  <a:schemeClr val="tx1"/>
                </a:solidFill>
                <a:latin typeface="+mn-lt"/>
                <a:ea typeface="+mn-ea"/>
                <a:cs typeface="+mn-cs"/>
              </a:rPr>
              <a:t>Thoughtfully compares most of the pros and cons of continuing nursing as it relates to professional certification, and supports comparisons with logical reasoning and research. Clearly and persuasively presents group's position on continuing nursing education, and draws support from specific examples from the pro/con comparison</a:t>
            </a:r>
            <a:endParaRPr lang="en-US" dirty="0"/>
          </a:p>
        </p:txBody>
      </p:sp>
      <p:sp>
        <p:nvSpPr>
          <p:cNvPr id="4" name="Slide Number Placeholder 3"/>
          <p:cNvSpPr>
            <a:spLocks noGrp="1"/>
          </p:cNvSpPr>
          <p:nvPr>
            <p:ph type="sldNum" sz="quarter" idx="10"/>
          </p:nvPr>
        </p:nvSpPr>
        <p:spPr/>
        <p:txBody>
          <a:bodyPr/>
          <a:lstStyle/>
          <a:p>
            <a:fld id="{130E1744-D6D2-4502-9F05-C9220BE2B184}" type="slidenum">
              <a:rPr lang="en-US" smtClean="0"/>
              <a:pPr/>
              <a:t>7</a:t>
            </a:fld>
            <a:endParaRPr lang="en-US" dirty="0"/>
          </a:p>
        </p:txBody>
      </p:sp>
    </p:spTree>
    <p:extLst>
      <p:ext uri="{BB962C8B-B14F-4D97-AF65-F5344CB8AC3E}">
        <p14:creationId xmlns="" xmlns:p14="http://schemas.microsoft.com/office/powerpoint/2010/main" val="7780702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kern="1200" dirty="0" smtClean="0">
                <a:solidFill>
                  <a:schemeClr val="tx1"/>
                </a:solidFill>
                <a:latin typeface="+mn-lt"/>
                <a:ea typeface="+mn-ea"/>
                <a:cs typeface="+mn-cs"/>
              </a:rPr>
              <a:t>In order for nurses to meet the demands of an ever changing health care system the ANA has proposed that nurses must understand their responsibilities. Some</a:t>
            </a:r>
            <a:r>
              <a:rPr lang="en-US" sz="1200" b="0" kern="1200" baseline="0" dirty="0" smtClean="0">
                <a:solidFill>
                  <a:schemeClr val="tx1"/>
                </a:solidFill>
                <a:latin typeface="+mn-lt"/>
                <a:ea typeface="+mn-ea"/>
                <a:cs typeface="+mn-cs"/>
              </a:rPr>
              <a:t> of those responsibilities include career development guidance, leadership, and education (Bradley, 2010). The ANA understands how nursing education correlates directly with nursing practice.</a:t>
            </a:r>
            <a:endParaRPr lang="en-US" b="0" dirty="0"/>
          </a:p>
        </p:txBody>
      </p:sp>
      <p:sp>
        <p:nvSpPr>
          <p:cNvPr id="4" name="Slide Number Placeholder 3"/>
          <p:cNvSpPr>
            <a:spLocks noGrp="1"/>
          </p:cNvSpPr>
          <p:nvPr>
            <p:ph type="sldNum" sz="quarter" idx="10"/>
          </p:nvPr>
        </p:nvSpPr>
        <p:spPr/>
        <p:txBody>
          <a:bodyPr/>
          <a:lstStyle/>
          <a:p>
            <a:fld id="{130E1744-D6D2-4502-9F05-C9220BE2B184}" type="slidenum">
              <a:rPr lang="en-US" smtClean="0"/>
              <a:pPr/>
              <a:t>9</a:t>
            </a:fld>
            <a:endParaRPr lang="en-US" dirty="0"/>
          </a:p>
        </p:txBody>
      </p:sp>
    </p:spTree>
    <p:extLst>
      <p:ext uri="{BB962C8B-B14F-4D97-AF65-F5344CB8AC3E}">
        <p14:creationId xmlns="" xmlns:p14="http://schemas.microsoft.com/office/powerpoint/2010/main" val="3183249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Defining the role and clarifying how it is unique to practice</a:t>
            </a:r>
            <a:r>
              <a:rPr lang="en-US" baseline="0" dirty="0" smtClean="0"/>
              <a:t> has become difficult due to the rapidly changing health care environment. Nursing practice is based on more than just education, it is also based on experience. Entry to practice requirements are different among Licensed Practical Nurses (LPNs), Registered Psychiatric Nurses (RPNs), and Registered Nurses (RNs), but there is only one discipline of nursing (</a:t>
            </a:r>
            <a:r>
              <a:rPr lang="en-US" sz="1200" kern="1200" dirty="0" smtClean="0">
                <a:solidFill>
                  <a:schemeClr val="tx1"/>
                </a:solidFill>
                <a:latin typeface="+mn-lt"/>
                <a:ea typeface="+mn-ea"/>
                <a:cs typeface="+mn-cs"/>
              </a:rPr>
              <a:t>White, </a:t>
            </a:r>
            <a:r>
              <a:rPr lang="en-US" sz="1200" kern="1200" dirty="0" err="1" smtClean="0">
                <a:solidFill>
                  <a:schemeClr val="tx1"/>
                </a:solidFill>
                <a:latin typeface="+mn-lt"/>
                <a:ea typeface="+mn-ea"/>
                <a:cs typeface="+mn-cs"/>
              </a:rPr>
              <a:t>Oelke</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Besner</a:t>
            </a:r>
            <a:r>
              <a:rPr lang="en-US" sz="1200" kern="1200" dirty="0" smtClean="0">
                <a:solidFill>
                  <a:schemeClr val="tx1"/>
                </a:solidFill>
                <a:latin typeface="+mn-lt"/>
                <a:ea typeface="+mn-ea"/>
                <a:cs typeface="+mn-cs"/>
              </a:rPr>
              <a:t>, Doran, Hall,  &amp; </a:t>
            </a:r>
            <a:r>
              <a:rPr lang="en-US" sz="1200" kern="1200" dirty="0" err="1" smtClean="0">
                <a:solidFill>
                  <a:schemeClr val="tx1"/>
                </a:solidFill>
                <a:latin typeface="+mn-lt"/>
                <a:ea typeface="+mn-ea"/>
                <a:cs typeface="+mn-cs"/>
              </a:rPr>
              <a:t>Giovannette</a:t>
            </a:r>
            <a:r>
              <a:rPr lang="en-US" sz="1200" kern="1200" dirty="0" smtClean="0">
                <a:solidFill>
                  <a:schemeClr val="tx1"/>
                </a:solidFill>
                <a:latin typeface="+mn-lt"/>
                <a:ea typeface="+mn-ea"/>
                <a:cs typeface="+mn-cs"/>
              </a:rPr>
              <a:t>, 2008</a:t>
            </a:r>
            <a:r>
              <a:rPr lang="en-US" baseline="0" dirty="0" smtClean="0"/>
              <a:t>). There is a need to optimize roles in health care among nurses. Before this can happen it is important to understand the scope and boundaries among different types of nurses (White et al., 2008).</a:t>
            </a:r>
            <a:endParaRPr lang="en-US" dirty="0"/>
          </a:p>
        </p:txBody>
      </p:sp>
      <p:sp>
        <p:nvSpPr>
          <p:cNvPr id="4" name="Slide Number Placeholder 3"/>
          <p:cNvSpPr>
            <a:spLocks noGrp="1"/>
          </p:cNvSpPr>
          <p:nvPr>
            <p:ph type="sldNum" sz="quarter" idx="10"/>
          </p:nvPr>
        </p:nvSpPr>
        <p:spPr/>
        <p:txBody>
          <a:bodyPr/>
          <a:lstStyle/>
          <a:p>
            <a:fld id="{130E1744-D6D2-4502-9F05-C9220BE2B184}"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B0DF165-0A3E-45EF-BE69-CC2A995DA470}" type="datetimeFigureOut">
              <a:rPr lang="en-US" smtClean="0"/>
              <a:pPr/>
              <a:t>2/16/2016</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1182977-1891-4557-94B4-8AC7ACC20F46}" type="slidenum">
              <a:rPr lang="en-US" smtClean="0"/>
              <a:pPr/>
              <a:t>‹#›</a:t>
            </a:fld>
            <a:endParaRPr lang="en-US" dirty="0"/>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B0DF165-0A3E-45EF-BE69-CC2A995DA470}" type="datetimeFigureOut">
              <a:rPr lang="en-US" smtClean="0"/>
              <a:pPr/>
              <a:t>2/16/2016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182977-1891-4557-94B4-8AC7ACC20F46}"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6915912" y="3009901"/>
            <a:ext cx="457200" cy="441325"/>
          </a:xfrm>
        </p:spPr>
        <p:txBody>
          <a:bodyPr/>
          <a:lstStyle/>
          <a:p>
            <a:fld id="{91182977-1891-4557-94B4-8AC7ACC20F46}" type="slidenum">
              <a:rPr lang="en-US" smtClean="0"/>
              <a:pPr/>
              <a:t>‹#›</a:t>
            </a:fld>
            <a:endParaRPr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B0DF165-0A3E-45EF-BE69-CC2A995DA470}" type="datetimeFigureOut">
              <a:rPr lang="en-US" smtClean="0"/>
              <a:pPr/>
              <a:t>2/16/2016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B0DF165-0A3E-45EF-BE69-CC2A995DA470}" type="datetimeFigureOut">
              <a:rPr lang="en-US" smtClean="0"/>
              <a:pPr/>
              <a:t>2/16/2016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fld id="{91182977-1891-4557-94B4-8AC7ACC20F46}" type="slidenum">
              <a:rPr lang="en-US" smtClean="0"/>
              <a:pPr/>
              <a:t>‹#›</a:t>
            </a:fld>
            <a:endParaRPr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5B0DF165-0A3E-45EF-BE69-CC2A995DA470}" type="datetimeFigureOut">
              <a:rPr lang="en-US" smtClean="0"/>
              <a:pPr/>
              <a:t>2/16/2016</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1182977-1891-4557-94B4-8AC7ACC20F46}" type="slidenum">
              <a:rPr lang="en-US" smtClean="0"/>
              <a:pPr/>
              <a:t>‹#›</a:t>
            </a:fld>
            <a:endParaRPr lang="en-US" dirty="0"/>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5B0DF165-0A3E-45EF-BE69-CC2A995DA470}" type="datetimeFigureOut">
              <a:rPr lang="en-US" smtClean="0"/>
              <a:pPr/>
              <a:t>2/16/2016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1182977-1891-4557-94B4-8AC7ACC20F46}" type="slidenum">
              <a:rPr lang="en-US" smtClean="0"/>
              <a:pPr/>
              <a:t>‹#›</a:t>
            </a:fld>
            <a:endParaRPr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B0DF165-0A3E-45EF-BE69-CC2A995DA470}" type="datetimeFigureOut">
              <a:rPr lang="en-US" smtClean="0"/>
              <a:pPr/>
              <a:t>2/16/2016</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91182977-1891-4557-94B4-8AC7ACC20F46}" type="slidenum">
              <a:rPr lang="en-US" smtClean="0"/>
              <a:pPr/>
              <a:t>‹#›</a:t>
            </a:fld>
            <a:endParaRPr lang="en-US" dirty="0"/>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B0DF165-0A3E-45EF-BE69-CC2A995DA470}" type="datetimeFigureOut">
              <a:rPr lang="en-US" smtClean="0"/>
              <a:pPr/>
              <a:t>2/16/2016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fld id="{91182977-1891-4557-94B4-8AC7ACC20F46}"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5B0DF165-0A3E-45EF-BE69-CC2A995DA470}" type="datetimeFigureOut">
              <a:rPr lang="en-US" smtClean="0"/>
              <a:pPr/>
              <a:t>2/16/2016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91182977-1891-4557-94B4-8AC7ACC20F4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91182977-1891-4557-94B4-8AC7ACC20F46}" type="slidenum">
              <a:rPr lang="en-US" smtClean="0"/>
              <a:pPr/>
              <a:t>‹#›</a:t>
            </a:fld>
            <a:endParaRPr lang="en-US"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p:txBody>
          <a:bodyPr/>
          <a:lstStyle/>
          <a:p>
            <a:fld id="{5B0DF165-0A3E-45EF-BE69-CC2A995DA470}" type="datetimeFigureOut">
              <a:rPr lang="en-US" smtClean="0"/>
              <a:pPr/>
              <a:t>2/16/2016</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p>
            <a:fld id="{91182977-1891-4557-94B4-8AC7ACC20F46}" type="slidenum">
              <a:rPr lang="en-US" smtClean="0"/>
              <a:pPr/>
              <a:t>‹#›</a:t>
            </a:fld>
            <a:endParaRPr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a:xfrm>
            <a:off x="5788152" y="6404984"/>
            <a:ext cx="3044952" cy="365760"/>
          </a:xfrm>
        </p:spPr>
        <p:txBody>
          <a:bodyPr/>
          <a:lstStyle/>
          <a:p>
            <a:fld id="{5B0DF165-0A3E-45EF-BE69-CC2A995DA470}" type="datetimeFigureOut">
              <a:rPr lang="en-US" smtClean="0"/>
              <a:pPr/>
              <a:t>2/16/2016</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B0DF165-0A3E-45EF-BE69-CC2A995DA470}" type="datetimeFigureOut">
              <a:rPr lang="en-US" smtClean="0"/>
              <a:pPr/>
              <a:t>2/16/2016</a:t>
            </a:fld>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91182977-1891-4557-94B4-8AC7ACC20F46}" type="slidenum">
              <a:rPr lang="en-US" smtClean="0"/>
              <a:pPr/>
              <a:t>‹#›</a:t>
            </a:fld>
            <a:endParaRPr lang="en-US"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nursingworld.org/MainMenuCategories/ThePracticeofProfessionalNursing/NursingStandards/Professional-Role-Competence.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www.ona.org/documents/File/pdf/NursingScopeofPractice.pdf" TargetMode="External"/><Relationship Id="rId5" Type="http://schemas.openxmlformats.org/officeDocument/2006/relationships/hyperlink" Target="http://iom.nationalacademies.org/Reports/2010/The-Future-of-Nursing-Leading-Change-" TargetMode="External"/><Relationship Id="rId4" Type="http://schemas.openxmlformats.org/officeDocument/2006/relationships/hyperlink" Target="http://nursingworld.org/DocumentVault/Ethics_1/Code-of-Ethics-for-Nurses.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819400"/>
            <a:ext cx="7924800" cy="3352800"/>
          </a:xfrm>
        </p:spPr>
        <p:txBody>
          <a:bodyPr>
            <a:normAutofit/>
          </a:bodyPr>
          <a:lstStyle/>
          <a:p>
            <a:endParaRPr lang="en-US" cap="none" dirty="0" smtClean="0"/>
          </a:p>
          <a:p>
            <a:r>
              <a:rPr lang="en-US" sz="2000" cap="none" dirty="0" smtClean="0"/>
              <a:t>Grand Canyon University- NRS-440V</a:t>
            </a:r>
          </a:p>
          <a:p>
            <a:endParaRPr lang="en-US" sz="2000" cap="none" dirty="0" smtClean="0"/>
          </a:p>
          <a:p>
            <a:r>
              <a:rPr lang="en-US" sz="2000" cap="none" dirty="0" smtClean="0"/>
              <a:t>Elizabeth Curran, Heather Cole, </a:t>
            </a:r>
          </a:p>
          <a:p>
            <a:r>
              <a:rPr lang="en-US" sz="2000" cap="none" dirty="0" smtClean="0"/>
              <a:t>Michelle Jimboy, Naomi </a:t>
            </a:r>
            <a:r>
              <a:rPr lang="en-US" sz="2000" cap="none" dirty="0" err="1" smtClean="0"/>
              <a:t>Lathan</a:t>
            </a:r>
            <a:r>
              <a:rPr lang="en-US" sz="2000" cap="none" dirty="0" smtClean="0"/>
              <a:t>-Phillips, </a:t>
            </a:r>
          </a:p>
          <a:p>
            <a:r>
              <a:rPr lang="en-US" sz="2000" cap="none" dirty="0" err="1" smtClean="0"/>
              <a:t>Shini</a:t>
            </a:r>
            <a:r>
              <a:rPr lang="en-US" sz="2000" cap="none" dirty="0" smtClean="0"/>
              <a:t> </a:t>
            </a:r>
            <a:r>
              <a:rPr lang="en-US" sz="2000" cap="none" dirty="0" err="1" smtClean="0"/>
              <a:t>Saji</a:t>
            </a:r>
            <a:r>
              <a:rPr lang="en-US" sz="2000" cap="none" dirty="0" smtClean="0"/>
              <a:t>, Sarah </a:t>
            </a:r>
            <a:r>
              <a:rPr lang="en-US" sz="2000" cap="none" dirty="0" err="1" smtClean="0"/>
              <a:t>Sudtell</a:t>
            </a:r>
            <a:r>
              <a:rPr lang="en-US" sz="2000" cap="none" dirty="0" smtClean="0"/>
              <a:t>, &amp; Tamara Strickland</a:t>
            </a:r>
            <a:endParaRPr lang="en-US" sz="2000" cap="none" dirty="0"/>
          </a:p>
          <a:p>
            <a:endParaRPr lang="en-US" sz="2000" dirty="0" smtClean="0"/>
          </a:p>
          <a:p>
            <a:r>
              <a:rPr lang="en-US" sz="2000" cap="none" dirty="0" smtClean="0"/>
              <a:t>February 21, 2016</a:t>
            </a:r>
          </a:p>
          <a:p>
            <a:endParaRPr lang="en-US" dirty="0" smtClean="0"/>
          </a:p>
          <a:p>
            <a:pPr algn="r"/>
            <a:endParaRPr lang="en-US" sz="1400" dirty="0" smtClean="0"/>
          </a:p>
          <a:p>
            <a:pPr algn="r"/>
            <a:endParaRPr lang="en-US" dirty="0" smtClean="0"/>
          </a:p>
          <a:p>
            <a:endParaRPr lang="en-US" dirty="0"/>
          </a:p>
        </p:txBody>
      </p:sp>
      <p:sp>
        <p:nvSpPr>
          <p:cNvPr id="2" name="Title 1"/>
          <p:cNvSpPr>
            <a:spLocks noGrp="1"/>
          </p:cNvSpPr>
          <p:nvPr>
            <p:ph type="ctrTitle"/>
          </p:nvPr>
        </p:nvSpPr>
        <p:spPr>
          <a:xfrm>
            <a:off x="685800" y="228600"/>
            <a:ext cx="7772400" cy="1295400"/>
          </a:xfrm>
        </p:spPr>
        <p:txBody>
          <a:bodyPr>
            <a:normAutofit/>
          </a:bodyPr>
          <a:lstStyle/>
          <a:p>
            <a:r>
              <a:rPr lang="en-US" sz="5400" b="1" dirty="0" smtClean="0">
                <a:solidFill>
                  <a:schemeClr val="accent3"/>
                </a:solidFill>
              </a:rPr>
              <a:t>Nursing Education</a:t>
            </a:r>
            <a:endParaRPr lang="en-US" sz="5400" b="1" dirty="0">
              <a:solidFill>
                <a:schemeClr val="accent3"/>
              </a:solidFill>
            </a:endParaRPr>
          </a:p>
        </p:txBody>
      </p:sp>
    </p:spTree>
    <p:extLst>
      <p:ext uri="{BB962C8B-B14F-4D97-AF65-F5344CB8AC3E}">
        <p14:creationId xmlns="" xmlns:p14="http://schemas.microsoft.com/office/powerpoint/2010/main" val="16706825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534400" cy="758952"/>
          </a:xfrm>
        </p:spPr>
        <p:txBody>
          <a:bodyPr>
            <a:normAutofit fontScale="90000"/>
          </a:bodyPr>
          <a:lstStyle/>
          <a:p>
            <a:r>
              <a:rPr lang="en-US" sz="3600" dirty="0" smtClean="0"/>
              <a:t>Relationship to ANA Scope and Standards of Practice</a:t>
            </a:r>
            <a:endParaRPr lang="en-US" dirty="0"/>
          </a:p>
        </p:txBody>
      </p:sp>
      <p:sp>
        <p:nvSpPr>
          <p:cNvPr id="3" name="Content Placeholder 2"/>
          <p:cNvSpPr>
            <a:spLocks noGrp="1"/>
          </p:cNvSpPr>
          <p:nvPr>
            <p:ph sz="quarter" idx="1"/>
          </p:nvPr>
        </p:nvSpPr>
        <p:spPr/>
        <p:txBody>
          <a:bodyPr>
            <a:normAutofit/>
          </a:bodyPr>
          <a:lstStyle/>
          <a:p>
            <a:pPr>
              <a:buNone/>
            </a:pPr>
            <a:r>
              <a:rPr lang="en-US" dirty="0" smtClean="0"/>
              <a:t>Cons:</a:t>
            </a:r>
          </a:p>
          <a:p>
            <a:pPr>
              <a:buFont typeface="Georgia" pitchFamily="18" charset="0"/>
              <a:buChar char="●"/>
            </a:pPr>
            <a:r>
              <a:rPr lang="en-US" dirty="0" smtClean="0"/>
              <a:t>Not </a:t>
            </a:r>
            <a:r>
              <a:rPr lang="en-US" dirty="0" smtClean="0"/>
              <a:t>all nurses understand </a:t>
            </a:r>
            <a:r>
              <a:rPr lang="en-US" dirty="0" smtClean="0"/>
              <a:t>their </a:t>
            </a:r>
            <a:r>
              <a:rPr lang="en-US" dirty="0" smtClean="0"/>
              <a:t>scope of practice </a:t>
            </a:r>
            <a:endParaRPr lang="en-US" dirty="0" smtClean="0"/>
          </a:p>
          <a:p>
            <a:pPr>
              <a:buFont typeface="Georgia" pitchFamily="18" charset="0"/>
              <a:buChar char="●"/>
            </a:pPr>
            <a:endParaRPr lang="en-US" dirty="0" smtClean="0"/>
          </a:p>
          <a:p>
            <a:pPr>
              <a:buFont typeface="Georgia" pitchFamily="18" charset="0"/>
              <a:buChar char="●"/>
            </a:pPr>
            <a:r>
              <a:rPr lang="en-US" dirty="0" smtClean="0"/>
              <a:t>Differences </a:t>
            </a:r>
            <a:r>
              <a:rPr lang="en-US" dirty="0" smtClean="0"/>
              <a:t>in roles among LPNs, RPNs, and </a:t>
            </a:r>
            <a:r>
              <a:rPr lang="en-US" dirty="0" smtClean="0"/>
              <a:t>RNs</a:t>
            </a:r>
          </a:p>
          <a:p>
            <a:pPr>
              <a:buFont typeface="Georgia" pitchFamily="18" charset="0"/>
              <a:buChar char="●"/>
            </a:pPr>
            <a:endParaRPr lang="en-US" dirty="0" smtClean="0"/>
          </a:p>
          <a:p>
            <a:pPr>
              <a:buFont typeface="Georgia" pitchFamily="18" charset="0"/>
              <a:buChar char="●"/>
            </a:pPr>
            <a:r>
              <a:rPr lang="en-US" dirty="0" smtClean="0"/>
              <a:t>Difficulty </a:t>
            </a:r>
            <a:r>
              <a:rPr lang="en-US" dirty="0" smtClean="0"/>
              <a:t>working to the full scope of </a:t>
            </a:r>
            <a:r>
              <a:rPr lang="en-US" dirty="0" smtClean="0"/>
              <a:t>practice</a:t>
            </a:r>
          </a:p>
          <a:p>
            <a:pPr>
              <a:buFont typeface="Georgia" pitchFamily="18" charset="0"/>
              <a:buChar char="●"/>
            </a:pPr>
            <a:endParaRPr lang="en-US" dirty="0" smtClean="0"/>
          </a:p>
          <a:p>
            <a:pPr>
              <a:buFont typeface="Georgia" pitchFamily="18" charset="0"/>
              <a:buChar char="●"/>
            </a:pPr>
            <a:r>
              <a:rPr lang="en-US" dirty="0" smtClean="0"/>
              <a:t>Role </a:t>
            </a:r>
            <a:r>
              <a:rPr lang="en-US" dirty="0" smtClean="0"/>
              <a:t>confusion</a:t>
            </a:r>
            <a:endParaRPr lang="en-US" dirty="0"/>
          </a:p>
        </p:txBody>
      </p:sp>
      <p:pic>
        <p:nvPicPr>
          <p:cNvPr id="1026" name="Picture 2" descr="C:\Users\Michelle\Desktop\nurse.jpe"/>
          <p:cNvPicPr>
            <a:picLocks noChangeAspect="1" noChangeArrowheads="1"/>
          </p:cNvPicPr>
          <p:nvPr/>
        </p:nvPicPr>
        <p:blipFill>
          <a:blip r:embed="rId3" cstate="print"/>
          <a:srcRect/>
          <a:stretch>
            <a:fillRect/>
          </a:stretch>
        </p:blipFill>
        <p:spPr bwMode="auto">
          <a:xfrm>
            <a:off x="4572000" y="4876800"/>
            <a:ext cx="4002405" cy="138303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Relationship to ANA Code of Ethics</a:t>
            </a:r>
            <a:endParaRPr lang="en-US" dirty="0"/>
          </a:p>
        </p:txBody>
      </p:sp>
      <p:sp>
        <p:nvSpPr>
          <p:cNvPr id="3" name="Content Placeholder 2"/>
          <p:cNvSpPr>
            <a:spLocks noGrp="1"/>
          </p:cNvSpPr>
          <p:nvPr>
            <p:ph sz="quarter" idx="1"/>
          </p:nvPr>
        </p:nvSpPr>
        <p:spPr/>
        <p:txBody>
          <a:bodyPr/>
          <a:lstStyle/>
          <a:p>
            <a:pPr marL="0" indent="0">
              <a:buNone/>
            </a:pPr>
            <a:r>
              <a:rPr lang="en-US" dirty="0" smtClean="0"/>
              <a:t>Pros</a:t>
            </a:r>
            <a:r>
              <a:rPr lang="en-US" dirty="0" smtClean="0"/>
              <a:t>:</a:t>
            </a:r>
          </a:p>
          <a:p>
            <a:pPr marL="0" indent="0">
              <a:buNone/>
            </a:pPr>
            <a:endParaRPr lang="en-US" dirty="0" smtClean="0"/>
          </a:p>
          <a:p>
            <a:pPr>
              <a:buFont typeface="Georgia" pitchFamily="18" charset="0"/>
              <a:buChar char="●"/>
            </a:pPr>
            <a:r>
              <a:rPr lang="en-US" dirty="0" smtClean="0"/>
              <a:t>Professional </a:t>
            </a:r>
            <a:r>
              <a:rPr lang="en-US" dirty="0" smtClean="0"/>
              <a:t>Recognition</a:t>
            </a:r>
          </a:p>
          <a:p>
            <a:pPr>
              <a:buFont typeface="Georgia" pitchFamily="18" charset="0"/>
              <a:buChar char="●"/>
            </a:pPr>
            <a:endParaRPr lang="en-US" dirty="0" smtClean="0"/>
          </a:p>
          <a:p>
            <a:pPr>
              <a:buFont typeface="Georgia" pitchFamily="18" charset="0"/>
              <a:buChar char="●"/>
            </a:pPr>
            <a:r>
              <a:rPr lang="en-US" dirty="0" smtClean="0"/>
              <a:t>Obligation for Patient </a:t>
            </a:r>
            <a:r>
              <a:rPr lang="en-US" dirty="0" smtClean="0"/>
              <a:t>Safety</a:t>
            </a:r>
          </a:p>
          <a:p>
            <a:pPr>
              <a:buFont typeface="Georgia" pitchFamily="18" charset="0"/>
              <a:buChar char="●"/>
            </a:pPr>
            <a:endParaRPr lang="en-US" dirty="0" smtClean="0"/>
          </a:p>
          <a:p>
            <a:pPr>
              <a:buFont typeface="Georgia" pitchFamily="18" charset="0"/>
              <a:buChar char="●"/>
            </a:pPr>
            <a:r>
              <a:rPr lang="en-US" dirty="0" smtClean="0"/>
              <a:t>Personal </a:t>
            </a:r>
            <a:r>
              <a:rPr lang="en-US" dirty="0" smtClean="0"/>
              <a:t>Growth</a:t>
            </a:r>
          </a:p>
          <a:p>
            <a:pPr>
              <a:buFont typeface="Georgia" pitchFamily="18" charset="0"/>
              <a:buChar char="●"/>
            </a:pPr>
            <a:endParaRPr lang="en-US" dirty="0" smtClean="0"/>
          </a:p>
          <a:p>
            <a:pPr>
              <a:buFont typeface="Georgia" pitchFamily="18" charset="0"/>
              <a:buChar char="●"/>
            </a:pPr>
            <a:r>
              <a:rPr lang="en-US" dirty="0" smtClean="0"/>
              <a:t>Mentor Others, Foster Education</a:t>
            </a:r>
          </a:p>
          <a:p>
            <a:pPr marL="0" indent="0">
              <a:buNone/>
            </a:pPr>
            <a:endParaRPr lang="en-US" dirty="0" smtClean="0"/>
          </a:p>
        </p:txBody>
      </p:sp>
      <p:pic>
        <p:nvPicPr>
          <p:cNvPr id="2050" name="Picture 2" descr="C:\Users\Michelle\Desktop\patient outcome.png"/>
          <p:cNvPicPr>
            <a:picLocks noChangeAspect="1" noChangeArrowheads="1"/>
          </p:cNvPicPr>
          <p:nvPr/>
        </p:nvPicPr>
        <p:blipFill>
          <a:blip r:embed="rId3" cstate="print"/>
          <a:srcRect/>
          <a:stretch>
            <a:fillRect/>
          </a:stretch>
        </p:blipFill>
        <p:spPr bwMode="auto">
          <a:xfrm>
            <a:off x="5181600" y="3581400"/>
            <a:ext cx="3494246" cy="1730692"/>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Relationship to ANA Code of Ethics</a:t>
            </a:r>
          </a:p>
        </p:txBody>
      </p:sp>
      <p:sp>
        <p:nvSpPr>
          <p:cNvPr id="3" name="Content Placeholder 2"/>
          <p:cNvSpPr>
            <a:spLocks noGrp="1"/>
          </p:cNvSpPr>
          <p:nvPr>
            <p:ph sz="quarter" idx="1"/>
          </p:nvPr>
        </p:nvSpPr>
        <p:spPr/>
        <p:txBody>
          <a:bodyPr/>
          <a:lstStyle/>
          <a:p>
            <a:pPr marL="0" indent="0">
              <a:buNone/>
            </a:pPr>
            <a:r>
              <a:rPr lang="en-US" dirty="0" smtClean="0"/>
              <a:t>Cons</a:t>
            </a:r>
            <a:r>
              <a:rPr lang="en-US" dirty="0" smtClean="0"/>
              <a:t>:</a:t>
            </a:r>
          </a:p>
          <a:p>
            <a:pPr marL="0" indent="0">
              <a:buNone/>
            </a:pPr>
            <a:endParaRPr lang="en-US" dirty="0" smtClean="0"/>
          </a:p>
          <a:p>
            <a:pPr>
              <a:buFont typeface="Georgia" pitchFamily="18" charset="0"/>
              <a:buChar char="●"/>
            </a:pPr>
            <a:r>
              <a:rPr lang="en-US" dirty="0" smtClean="0"/>
              <a:t>Difficult to </a:t>
            </a:r>
            <a:r>
              <a:rPr lang="en-US" dirty="0" smtClean="0"/>
              <a:t>Regulate</a:t>
            </a:r>
          </a:p>
          <a:p>
            <a:pPr>
              <a:buNone/>
            </a:pPr>
            <a:endParaRPr lang="en-US" dirty="0" smtClean="0"/>
          </a:p>
          <a:p>
            <a:pPr>
              <a:buFont typeface="Georgia" pitchFamily="18" charset="0"/>
              <a:buChar char="●"/>
            </a:pPr>
            <a:r>
              <a:rPr lang="en-US" dirty="0" smtClean="0"/>
              <a:t>Difficulty </a:t>
            </a:r>
            <a:r>
              <a:rPr lang="en-US" dirty="0"/>
              <a:t>A</a:t>
            </a:r>
            <a:r>
              <a:rPr lang="en-US" dirty="0" smtClean="0"/>
              <a:t>ccessing </a:t>
            </a:r>
            <a:r>
              <a:rPr lang="en-US" dirty="0" smtClean="0"/>
              <a:t>Education</a:t>
            </a:r>
          </a:p>
          <a:p>
            <a:pPr>
              <a:buFont typeface="Georgia" pitchFamily="18" charset="0"/>
              <a:buChar char="●"/>
            </a:pPr>
            <a:endParaRPr lang="en-US" dirty="0" smtClean="0"/>
          </a:p>
          <a:p>
            <a:pPr>
              <a:buFont typeface="Georgia" pitchFamily="18" charset="0"/>
              <a:buChar char="●"/>
            </a:pPr>
            <a:r>
              <a:rPr lang="en-US" dirty="0" smtClean="0"/>
              <a:t>Cost and Time</a:t>
            </a:r>
            <a:endParaRPr lang="en-US" dirty="0"/>
          </a:p>
        </p:txBody>
      </p:sp>
      <p:pic>
        <p:nvPicPr>
          <p:cNvPr id="5" name="Picture 4" descr="juggle nurse.jpe"/>
          <p:cNvPicPr>
            <a:picLocks noChangeAspect="1"/>
          </p:cNvPicPr>
          <p:nvPr/>
        </p:nvPicPr>
        <p:blipFill>
          <a:blip r:embed="rId3" cstate="print"/>
          <a:stretch>
            <a:fillRect/>
          </a:stretch>
        </p:blipFill>
        <p:spPr>
          <a:xfrm>
            <a:off x="5562600" y="3962400"/>
            <a:ext cx="2960370" cy="2217420"/>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References</a:t>
            </a:r>
            <a:endParaRPr lang="en-US" sz="3200" dirty="0"/>
          </a:p>
        </p:txBody>
      </p:sp>
      <p:sp>
        <p:nvSpPr>
          <p:cNvPr id="3" name="Content Placeholder 2"/>
          <p:cNvSpPr>
            <a:spLocks noGrp="1"/>
          </p:cNvSpPr>
          <p:nvPr>
            <p:ph sz="quarter" idx="1"/>
          </p:nvPr>
        </p:nvSpPr>
        <p:spPr>
          <a:xfrm>
            <a:off x="152400" y="1219200"/>
            <a:ext cx="8839200" cy="5257800"/>
          </a:xfrm>
        </p:spPr>
        <p:txBody>
          <a:bodyPr>
            <a:normAutofit fontScale="77500" lnSpcReduction="20000"/>
          </a:bodyPr>
          <a:lstStyle/>
          <a:p>
            <a:pPr>
              <a:buNone/>
            </a:pPr>
            <a:endParaRPr lang="en-US" sz="1600" dirty="0"/>
          </a:p>
          <a:p>
            <a:pPr marL="457200" marR="0" indent="-457200">
              <a:lnSpc>
                <a:spcPct val="150000"/>
              </a:lnSpc>
              <a:spcBef>
                <a:spcPts val="0"/>
              </a:spcBef>
              <a:spcAft>
                <a:spcPts val="0"/>
              </a:spcAft>
              <a:buNone/>
            </a:pPr>
            <a:r>
              <a:rPr lang="en-US" sz="1600" dirty="0" smtClean="0">
                <a:latin typeface="Times New Roman"/>
                <a:ea typeface="Calibri"/>
                <a:cs typeface="Times New Roman"/>
              </a:rPr>
              <a:t>AACN</a:t>
            </a:r>
            <a:r>
              <a:rPr lang="en-US" sz="1600" dirty="0" smtClean="0">
                <a:latin typeface="Times New Roman"/>
                <a:ea typeface="Calibri"/>
                <a:cs typeface="Times New Roman"/>
              </a:rPr>
              <a:t>. (2015). The Impact of Education on Nursing Practice. Retrieved from http://www.aacn.nche.edu/media-relations/fact-sheets/impact-of-education</a:t>
            </a:r>
            <a:endParaRPr lang="en-US" sz="1400" dirty="0" smtClean="0">
              <a:latin typeface="Calibri"/>
              <a:ea typeface="Calibri"/>
              <a:cs typeface="Times New Roman"/>
            </a:endParaRPr>
          </a:p>
          <a:p>
            <a:pPr marL="457200" marR="0" indent="-457200">
              <a:lnSpc>
                <a:spcPct val="150000"/>
              </a:lnSpc>
              <a:spcBef>
                <a:spcPts val="0"/>
              </a:spcBef>
              <a:spcAft>
                <a:spcPts val="0"/>
              </a:spcAft>
              <a:buNone/>
            </a:pPr>
            <a:r>
              <a:rPr lang="en-US" sz="1600" dirty="0" smtClean="0">
                <a:latin typeface="Times New Roman"/>
                <a:ea typeface="Calibri"/>
                <a:cs typeface="Times New Roman"/>
              </a:rPr>
              <a:t>American Nurses Association. (2016). Professional Role Competence. Retrieved from </a:t>
            </a:r>
            <a:r>
              <a:rPr lang="en-US" sz="1600" u="sng" dirty="0" smtClean="0">
                <a:solidFill>
                  <a:srgbClr val="0000FF"/>
                </a:solidFill>
                <a:latin typeface="Times New Roman"/>
                <a:ea typeface="Calibri"/>
                <a:cs typeface="Times New Roman"/>
                <a:hlinkClick r:id="rId3"/>
              </a:rPr>
              <a:t>http://nursingworld.org/MainMenuCategories/ThePracticeofProfessionalNursing/NursingStandards/Professional-Role-Competence.html</a:t>
            </a:r>
            <a:r>
              <a:rPr lang="en-US" sz="1600" u="sng" dirty="0" smtClean="0">
                <a:latin typeface="Times New Roman"/>
                <a:ea typeface="Calibri"/>
                <a:cs typeface="Times New Roman"/>
              </a:rPr>
              <a:t> </a:t>
            </a:r>
            <a:endParaRPr lang="en-US" sz="1400" dirty="0" smtClean="0">
              <a:latin typeface="Calibri"/>
              <a:ea typeface="Calibri"/>
              <a:cs typeface="Times New Roman"/>
            </a:endParaRPr>
          </a:p>
          <a:p>
            <a:pPr marL="457200" marR="0" indent="-457200">
              <a:lnSpc>
                <a:spcPct val="150000"/>
              </a:lnSpc>
              <a:spcBef>
                <a:spcPts val="0"/>
              </a:spcBef>
              <a:spcAft>
                <a:spcPts val="0"/>
              </a:spcAft>
              <a:buNone/>
            </a:pPr>
            <a:r>
              <a:rPr lang="en-US" sz="1600" dirty="0" smtClean="0">
                <a:latin typeface="Times New Roman"/>
                <a:ea typeface="Calibri"/>
                <a:cs typeface="Times New Roman"/>
              </a:rPr>
              <a:t>American Nurses Association: Code of Ethics with Interpretive Statements. (2016). Retrieved from </a:t>
            </a:r>
            <a:r>
              <a:rPr lang="en-US" sz="1600" u="sng" dirty="0" smtClean="0">
                <a:solidFill>
                  <a:srgbClr val="0000FF"/>
                </a:solidFill>
                <a:latin typeface="Times New Roman"/>
                <a:ea typeface="Calibri"/>
                <a:cs typeface="Times New Roman"/>
                <a:hlinkClick r:id="rId4"/>
              </a:rPr>
              <a:t>http://nursingworld.org/DocumentVault/Ethics_1/Code-of-Ethics-for-Nurses.html</a:t>
            </a:r>
            <a:r>
              <a:rPr lang="en-US" sz="1600" dirty="0" smtClean="0">
                <a:latin typeface="Times New Roman"/>
                <a:ea typeface="Calibri"/>
                <a:cs typeface="Times New Roman"/>
              </a:rPr>
              <a:t> </a:t>
            </a:r>
            <a:endParaRPr lang="en-US" sz="1400" dirty="0" smtClean="0">
              <a:latin typeface="Calibri"/>
              <a:ea typeface="Calibri"/>
              <a:cs typeface="Times New Roman"/>
            </a:endParaRPr>
          </a:p>
          <a:p>
            <a:pPr marL="457200" marR="0" indent="-457200">
              <a:lnSpc>
                <a:spcPct val="150000"/>
              </a:lnSpc>
              <a:spcBef>
                <a:spcPts val="0"/>
              </a:spcBef>
              <a:spcAft>
                <a:spcPts val="0"/>
              </a:spcAft>
              <a:buNone/>
            </a:pPr>
            <a:r>
              <a:rPr lang="en-US" sz="1600" dirty="0" err="1" smtClean="0">
                <a:latin typeface="Times New Roman"/>
                <a:ea typeface="Calibri"/>
                <a:cs typeface="Times New Roman"/>
              </a:rPr>
              <a:t>Blegan</a:t>
            </a:r>
            <a:r>
              <a:rPr lang="en-US" sz="1600" dirty="0" smtClean="0">
                <a:latin typeface="Times New Roman"/>
                <a:ea typeface="Calibri"/>
                <a:cs typeface="Times New Roman"/>
              </a:rPr>
              <a:t>, M., Goode, C., Park, S., Vaughn, T. &amp; </a:t>
            </a:r>
            <a:r>
              <a:rPr lang="en-US" sz="1600" dirty="0" err="1" smtClean="0">
                <a:latin typeface="Times New Roman"/>
                <a:ea typeface="Calibri"/>
                <a:cs typeface="Times New Roman"/>
              </a:rPr>
              <a:t>Spetz</a:t>
            </a:r>
            <a:r>
              <a:rPr lang="en-US" sz="1600" dirty="0" smtClean="0">
                <a:latin typeface="Times New Roman"/>
                <a:ea typeface="Calibri"/>
                <a:cs typeface="Times New Roman"/>
              </a:rPr>
              <a:t>, J. (2013). Baccalaureate Education in Nursing and Patient Outcomes. </a:t>
            </a:r>
            <a:r>
              <a:rPr lang="en-US" sz="1600" i="1" dirty="0" smtClean="0">
                <a:latin typeface="Times New Roman"/>
                <a:ea typeface="Calibri"/>
                <a:cs typeface="Times New Roman"/>
              </a:rPr>
              <a:t>The Journal of Nursing Administration.</a:t>
            </a:r>
            <a:r>
              <a:rPr lang="en-US" sz="1600" dirty="0" smtClean="0">
                <a:latin typeface="Times New Roman"/>
                <a:ea typeface="Calibri"/>
                <a:cs typeface="Times New Roman"/>
              </a:rPr>
              <a:t> 43(2), 89-94. Retrieved from http://www.aahs.org/aamcnursing/wp-content/uploads/Baccalaureate-Education-in-Nursing-and-Patient-Outcomes.pdf </a:t>
            </a:r>
            <a:endParaRPr lang="en-US" sz="1400" dirty="0" smtClean="0">
              <a:latin typeface="Calibri"/>
              <a:ea typeface="Calibri"/>
              <a:cs typeface="Times New Roman"/>
            </a:endParaRPr>
          </a:p>
          <a:p>
            <a:pPr marL="457200" marR="0" indent="-457200">
              <a:lnSpc>
                <a:spcPct val="150000"/>
              </a:lnSpc>
              <a:spcBef>
                <a:spcPts val="0"/>
              </a:spcBef>
              <a:spcAft>
                <a:spcPts val="0"/>
              </a:spcAft>
              <a:buNone/>
            </a:pPr>
            <a:r>
              <a:rPr lang="en-US" sz="1600" dirty="0" smtClean="0">
                <a:latin typeface="Times New Roman"/>
                <a:ea typeface="Calibri"/>
                <a:cs typeface="Times New Roman"/>
              </a:rPr>
              <a:t>Bradley, D. (2010). The ANA professional nursing development scope and standards, 2009: A</a:t>
            </a:r>
            <a:endParaRPr lang="en-US" sz="1400" dirty="0" smtClean="0">
              <a:latin typeface="Calibri"/>
              <a:ea typeface="Calibri"/>
              <a:cs typeface="Times New Roman"/>
            </a:endParaRPr>
          </a:p>
          <a:p>
            <a:pPr marL="457200" marR="0" indent="-457200">
              <a:lnSpc>
                <a:spcPct val="150000"/>
              </a:lnSpc>
              <a:spcBef>
                <a:spcPts val="0"/>
              </a:spcBef>
              <a:spcAft>
                <a:spcPts val="0"/>
              </a:spcAft>
              <a:buNone/>
            </a:pPr>
            <a:r>
              <a:rPr lang="en-US" sz="1600" dirty="0" smtClean="0">
                <a:latin typeface="Times New Roman"/>
                <a:ea typeface="Calibri"/>
                <a:cs typeface="Times New Roman"/>
              </a:rPr>
              <a:t>	continuing education perspective. Retrieved from </a:t>
            </a:r>
            <a:endParaRPr lang="en-US" sz="1400" dirty="0" smtClean="0">
              <a:latin typeface="Calibri"/>
              <a:ea typeface="Calibri"/>
              <a:cs typeface="Times New Roman"/>
            </a:endParaRPr>
          </a:p>
          <a:p>
            <a:pPr marL="457200" marR="0" indent="-457200">
              <a:lnSpc>
                <a:spcPct val="150000"/>
              </a:lnSpc>
              <a:spcBef>
                <a:spcPts val="0"/>
              </a:spcBef>
              <a:spcAft>
                <a:spcPts val="0"/>
              </a:spcAft>
              <a:buNone/>
            </a:pPr>
            <a:r>
              <a:rPr lang="en-US" sz="1600" dirty="0" smtClean="0">
                <a:latin typeface="Times New Roman"/>
                <a:ea typeface="Calibri"/>
                <a:cs typeface="Times New Roman"/>
              </a:rPr>
              <a:t>	 </a:t>
            </a:r>
            <a:r>
              <a:rPr lang="en-US" sz="1600" dirty="0" smtClean="0">
                <a:latin typeface="Times New Roman"/>
                <a:ea typeface="Calibri"/>
                <a:cs typeface="Times New Roman"/>
              </a:rPr>
              <a:t>http://www.medscape.com/viewarticle/715465#vp_4 </a:t>
            </a:r>
            <a:endParaRPr lang="en-US" sz="1400" dirty="0" smtClean="0">
              <a:latin typeface="Calibri"/>
              <a:ea typeface="Calibri"/>
              <a:cs typeface="Times New Roman"/>
            </a:endParaRPr>
          </a:p>
          <a:p>
            <a:pPr marL="457200" marR="0" indent="-457200">
              <a:lnSpc>
                <a:spcPct val="150000"/>
              </a:lnSpc>
              <a:spcBef>
                <a:spcPts val="0"/>
              </a:spcBef>
              <a:spcAft>
                <a:spcPts val="0"/>
              </a:spcAft>
              <a:buNone/>
            </a:pPr>
            <a:r>
              <a:rPr lang="en-US" sz="1600" dirty="0" smtClean="0">
                <a:latin typeface="Times New Roman"/>
                <a:ea typeface="Calibri"/>
                <a:cs typeface="Times New Roman"/>
              </a:rPr>
              <a:t>The future of nursing: Leading change, advancing health. (2010). Retrieved from </a:t>
            </a:r>
            <a:r>
              <a:rPr lang="en-US" sz="1600" u="sng" dirty="0" smtClean="0">
                <a:latin typeface="Times New Roman"/>
                <a:ea typeface="Calibri"/>
                <a:cs typeface="Times New Roman"/>
                <a:hlinkClick r:id="rId5"/>
              </a:rPr>
              <a:t>http</a:t>
            </a:r>
            <a:r>
              <a:rPr lang="en-US" sz="1600" u="sng" dirty="0" smtClean="0">
                <a:latin typeface="Times New Roman"/>
                <a:ea typeface="Calibri"/>
                <a:cs typeface="Times New Roman"/>
                <a:hlinkClick r:id="rId5"/>
              </a:rPr>
              <a:t>://</a:t>
            </a:r>
            <a:r>
              <a:rPr lang="en-US" sz="1600" u="sng" dirty="0" smtClean="0">
                <a:latin typeface="Times New Roman"/>
                <a:ea typeface="Calibri"/>
                <a:cs typeface="Times New Roman"/>
                <a:hlinkClick r:id="rId5"/>
              </a:rPr>
              <a:t>iom.nationalacademies.org/Reports/2010/The-Future-of-Nursing-Leading-Change-</a:t>
            </a:r>
            <a:r>
              <a:rPr lang="en-US" sz="1600" u="sng" dirty="0" smtClean="0">
                <a:latin typeface="Times New Roman"/>
                <a:ea typeface="Calibri"/>
                <a:cs typeface="Times New Roman"/>
              </a:rPr>
              <a:t>Advancing-Health.aspx </a:t>
            </a:r>
            <a:endParaRPr lang="en-US" sz="1400" u="sng" dirty="0" smtClean="0">
              <a:latin typeface="Calibri"/>
              <a:ea typeface="Calibri"/>
              <a:cs typeface="Times New Roman"/>
            </a:endParaRPr>
          </a:p>
          <a:p>
            <a:pPr marL="457200" marR="0" indent="-457200">
              <a:lnSpc>
                <a:spcPct val="150000"/>
              </a:lnSpc>
              <a:spcBef>
                <a:spcPts val="0"/>
              </a:spcBef>
              <a:spcAft>
                <a:spcPts val="0"/>
              </a:spcAft>
              <a:buNone/>
            </a:pPr>
            <a:r>
              <a:rPr lang="en-US" sz="1600" dirty="0" smtClean="0">
                <a:latin typeface="Times New Roman"/>
                <a:ea typeface="Calibri"/>
                <a:cs typeface="Times New Roman"/>
              </a:rPr>
              <a:t>White, D., </a:t>
            </a:r>
            <a:r>
              <a:rPr lang="en-US" sz="1600" dirty="0" err="1" smtClean="0">
                <a:latin typeface="Times New Roman"/>
                <a:ea typeface="Calibri"/>
                <a:cs typeface="Times New Roman"/>
              </a:rPr>
              <a:t>Oelke</a:t>
            </a:r>
            <a:r>
              <a:rPr lang="en-US" sz="1600" dirty="0" smtClean="0">
                <a:latin typeface="Times New Roman"/>
                <a:ea typeface="Calibri"/>
                <a:cs typeface="Times New Roman"/>
              </a:rPr>
              <a:t>, N., </a:t>
            </a:r>
            <a:r>
              <a:rPr lang="en-US" sz="1600" dirty="0" err="1" smtClean="0">
                <a:latin typeface="Times New Roman"/>
                <a:ea typeface="Calibri"/>
                <a:cs typeface="Times New Roman"/>
              </a:rPr>
              <a:t>Besner</a:t>
            </a:r>
            <a:r>
              <a:rPr lang="en-US" sz="1600" dirty="0" smtClean="0">
                <a:latin typeface="Times New Roman"/>
                <a:ea typeface="Calibri"/>
                <a:cs typeface="Times New Roman"/>
              </a:rPr>
              <a:t>, J., Doran, D., Hall, L., </a:t>
            </a:r>
            <a:r>
              <a:rPr lang="en-US" sz="1600" dirty="0" err="1" smtClean="0">
                <a:latin typeface="Times New Roman"/>
                <a:ea typeface="Calibri"/>
                <a:cs typeface="Times New Roman"/>
              </a:rPr>
              <a:t>Giovannette</a:t>
            </a:r>
            <a:r>
              <a:rPr lang="en-US" sz="1600" dirty="0" smtClean="0">
                <a:latin typeface="Times New Roman"/>
                <a:ea typeface="Calibri"/>
                <a:cs typeface="Times New Roman"/>
              </a:rPr>
              <a:t>, P. (2008). Nursing scope of </a:t>
            </a:r>
            <a:r>
              <a:rPr lang="en-US" sz="1600" dirty="0" smtClean="0">
                <a:latin typeface="Times New Roman"/>
                <a:ea typeface="Calibri"/>
                <a:cs typeface="Times New Roman"/>
              </a:rPr>
              <a:t>practice :Descriptions </a:t>
            </a:r>
            <a:r>
              <a:rPr lang="en-US" sz="1600" dirty="0" smtClean="0">
                <a:latin typeface="Times New Roman"/>
                <a:ea typeface="Calibri"/>
                <a:cs typeface="Times New Roman"/>
              </a:rPr>
              <a:t>and challenges. </a:t>
            </a:r>
            <a:r>
              <a:rPr lang="en-US" sz="1600" dirty="0" smtClean="0">
                <a:latin typeface="Times New Roman"/>
                <a:ea typeface="Calibri"/>
                <a:cs typeface="Times New Roman"/>
              </a:rPr>
              <a:t> Retrieved </a:t>
            </a:r>
            <a:r>
              <a:rPr lang="en-US" sz="1600" dirty="0" smtClean="0">
                <a:latin typeface="Times New Roman"/>
                <a:ea typeface="Calibri"/>
                <a:cs typeface="Times New Roman"/>
              </a:rPr>
              <a:t>from </a:t>
            </a:r>
            <a:r>
              <a:rPr lang="en-US" sz="1600" u="sng" dirty="0" smtClean="0">
                <a:solidFill>
                  <a:srgbClr val="0000FF"/>
                </a:solidFill>
                <a:latin typeface="Times New Roman"/>
                <a:ea typeface="Calibri"/>
                <a:cs typeface="Times New Roman"/>
                <a:hlinkClick r:id="rId6"/>
              </a:rPr>
              <a:t>http</a:t>
            </a:r>
            <a:r>
              <a:rPr lang="en-US" sz="1600" u="sng" dirty="0" smtClean="0">
                <a:solidFill>
                  <a:srgbClr val="0000FF"/>
                </a:solidFill>
                <a:latin typeface="Times New Roman"/>
                <a:ea typeface="Calibri"/>
                <a:cs typeface="Times New Roman"/>
                <a:hlinkClick r:id="rId6"/>
              </a:rPr>
              <a:t>://www.ona.org/documents/File/pdf/NursingScopeofPractice.pdf</a:t>
            </a:r>
            <a:r>
              <a:rPr lang="en-US" sz="1600" dirty="0" smtClean="0">
                <a:latin typeface="Times New Roman"/>
                <a:ea typeface="Calibri"/>
                <a:cs typeface="Times New Roman"/>
              </a:rPr>
              <a:t> </a:t>
            </a:r>
            <a:endParaRPr lang="en-US" sz="1400" dirty="0" smtClean="0">
              <a:latin typeface="Calibri"/>
              <a:ea typeface="Calibri"/>
              <a:cs typeface="Times New Roman"/>
            </a:endParaRPr>
          </a:p>
          <a:p>
            <a:pPr marL="457200" marR="0" indent="-457200">
              <a:lnSpc>
                <a:spcPct val="150000"/>
              </a:lnSpc>
              <a:spcBef>
                <a:spcPts val="0"/>
              </a:spcBef>
              <a:spcAft>
                <a:spcPts val="0"/>
              </a:spcAft>
              <a:buNone/>
            </a:pPr>
            <a:r>
              <a:rPr lang="en-US" sz="1600" dirty="0" smtClean="0">
                <a:latin typeface="Times New Roman"/>
                <a:ea typeface="Calibri"/>
                <a:cs typeface="Times New Roman"/>
              </a:rPr>
              <a:t>Whittaker, S., Carson, W., &amp; </a:t>
            </a:r>
            <a:r>
              <a:rPr lang="en-US" sz="1600" dirty="0" err="1" smtClean="0">
                <a:latin typeface="Times New Roman"/>
                <a:ea typeface="Calibri"/>
                <a:cs typeface="Times New Roman"/>
              </a:rPr>
              <a:t>Smolenski</a:t>
            </a:r>
            <a:r>
              <a:rPr lang="en-US" sz="1600" dirty="0" smtClean="0">
                <a:latin typeface="Times New Roman"/>
                <a:ea typeface="Calibri"/>
                <a:cs typeface="Times New Roman"/>
              </a:rPr>
              <a:t>, M. (2000). Assuring continued competence- Policy </a:t>
            </a:r>
            <a:r>
              <a:rPr lang="en-US" sz="1600" dirty="0" smtClean="0">
                <a:latin typeface="Times New Roman"/>
                <a:ea typeface="Calibri"/>
                <a:cs typeface="Times New Roman"/>
              </a:rPr>
              <a:t>questions </a:t>
            </a:r>
            <a:r>
              <a:rPr lang="en-US" sz="1600" dirty="0" smtClean="0">
                <a:latin typeface="Times New Roman"/>
                <a:ea typeface="Calibri"/>
                <a:cs typeface="Times New Roman"/>
              </a:rPr>
              <a:t>and approaches: How should the profession respond? </a:t>
            </a:r>
            <a:r>
              <a:rPr lang="en-US" sz="1600" i="1" dirty="0" smtClean="0">
                <a:latin typeface="Times New Roman"/>
                <a:ea typeface="Calibri"/>
                <a:cs typeface="Times New Roman"/>
              </a:rPr>
              <a:t>American Nurses </a:t>
            </a:r>
            <a:r>
              <a:rPr lang="en-US" sz="1600" i="1" dirty="0" smtClean="0">
                <a:latin typeface="Times New Roman"/>
                <a:ea typeface="Calibri"/>
                <a:cs typeface="Times New Roman"/>
              </a:rPr>
              <a:t>Association</a:t>
            </a:r>
            <a:r>
              <a:rPr lang="en-US" sz="1600" i="1" dirty="0" smtClean="0">
                <a:latin typeface="Times New Roman"/>
                <a:ea typeface="Calibri"/>
                <a:cs typeface="Times New Roman"/>
              </a:rPr>
              <a:t>, volume 5 </a:t>
            </a:r>
            <a:r>
              <a:rPr lang="en-US" sz="1600" dirty="0" smtClean="0">
                <a:latin typeface="Times New Roman"/>
                <a:ea typeface="Calibri"/>
                <a:cs typeface="Times New Roman"/>
              </a:rPr>
              <a:t>(3). </a:t>
            </a:r>
            <a:endParaRPr lang="en-US" sz="1400" dirty="0" smtClean="0">
              <a:latin typeface="Calibri"/>
              <a:ea typeface="Calibri"/>
              <a:cs typeface="Times New Roman"/>
            </a:endParaRPr>
          </a:p>
          <a:p>
            <a:pPr marL="457200" marR="0" indent="-457200">
              <a:lnSpc>
                <a:spcPct val="150000"/>
              </a:lnSpc>
              <a:spcBef>
                <a:spcPts val="0"/>
              </a:spcBef>
              <a:spcAft>
                <a:spcPts val="0"/>
              </a:spcAft>
              <a:buNone/>
            </a:pPr>
            <a:r>
              <a:rPr lang="en-US" sz="1600" dirty="0" smtClean="0">
                <a:latin typeface="Times New Roman"/>
                <a:ea typeface="Calibri"/>
                <a:cs typeface="Times New Roman"/>
              </a:rPr>
              <a:t>Witt, C. (2011). Continuing education: a personal responsibility. </a:t>
            </a:r>
            <a:r>
              <a:rPr lang="en-US" sz="1600" i="1" dirty="0" smtClean="0">
                <a:latin typeface="Times New Roman"/>
                <a:ea typeface="Calibri"/>
                <a:cs typeface="Times New Roman"/>
              </a:rPr>
              <a:t>Advances in Neonatal Care, </a:t>
            </a:r>
            <a:r>
              <a:rPr lang="en-US" sz="1600" i="1" dirty="0" smtClean="0">
                <a:latin typeface="Times New Roman"/>
                <a:ea typeface="Calibri"/>
                <a:cs typeface="Times New Roman"/>
              </a:rPr>
              <a:t>volume </a:t>
            </a:r>
            <a:r>
              <a:rPr lang="en-US" sz="1600" i="1" dirty="0" smtClean="0">
                <a:latin typeface="Times New Roman"/>
                <a:ea typeface="Calibri"/>
                <a:cs typeface="Times New Roman"/>
              </a:rPr>
              <a:t>11 </a:t>
            </a:r>
            <a:r>
              <a:rPr lang="en-US" sz="1600" dirty="0" smtClean="0">
                <a:latin typeface="Times New Roman"/>
                <a:ea typeface="Calibri"/>
                <a:cs typeface="Times New Roman"/>
              </a:rPr>
              <a:t>(4). 227-228.</a:t>
            </a:r>
            <a:endParaRPr lang="en-US" sz="1400" dirty="0" smtClean="0">
              <a:latin typeface="Calibri"/>
              <a:ea typeface="Calibri"/>
              <a:cs typeface="Times New Roman"/>
            </a:endParaRPr>
          </a:p>
          <a:p>
            <a:pPr>
              <a:buNone/>
            </a:pPr>
            <a:endParaRPr lang="en-US" sz="1600" dirty="0" smtClean="0"/>
          </a:p>
          <a:p>
            <a:pPr>
              <a:buNone/>
            </a:pPr>
            <a:endParaRPr lang="en-US" sz="1600" dirty="0" smtClean="0"/>
          </a:p>
          <a:p>
            <a:pPr>
              <a:buNone/>
            </a:pPr>
            <a:endParaRPr lang="en-US" sz="1600" dirty="0" smtClean="0"/>
          </a:p>
          <a:p>
            <a:pPr>
              <a:buNone/>
            </a:pPr>
            <a:endParaRPr lang="en-US" sz="1600" dirty="0"/>
          </a:p>
          <a:p>
            <a:pPr>
              <a:buNone/>
            </a:pPr>
            <a:endParaRPr lang="en-US" sz="1600" dirty="0"/>
          </a:p>
        </p:txBody>
      </p:sp>
    </p:spTree>
    <p:extLst>
      <p:ext uri="{BB962C8B-B14F-4D97-AF65-F5344CB8AC3E}">
        <p14:creationId xmlns="" xmlns:p14="http://schemas.microsoft.com/office/powerpoint/2010/main" val="36323662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 Implications for Practice</a:t>
            </a:r>
            <a:endParaRPr lang="en-US" dirty="0"/>
          </a:p>
        </p:txBody>
      </p:sp>
      <p:sp>
        <p:nvSpPr>
          <p:cNvPr id="3" name="Content Placeholder 2"/>
          <p:cNvSpPr>
            <a:spLocks noGrp="1"/>
          </p:cNvSpPr>
          <p:nvPr>
            <p:ph sz="quarter" idx="1"/>
          </p:nvPr>
        </p:nvSpPr>
        <p:spPr/>
        <p:txBody>
          <a:bodyPr/>
          <a:lstStyle/>
          <a:p>
            <a:r>
              <a:rPr lang="en-US" dirty="0" smtClean="0"/>
              <a:t>Education Impacts Competency</a:t>
            </a:r>
          </a:p>
          <a:p>
            <a:r>
              <a:rPr lang="en-US" dirty="0" smtClean="0"/>
              <a:t>Changing Needs of Healthcare</a:t>
            </a:r>
            <a:endParaRPr lang="en-US" dirty="0" smtClean="0"/>
          </a:p>
          <a:p>
            <a:r>
              <a:rPr lang="en-US" dirty="0" smtClean="0"/>
              <a:t>Improved Patient Outcomes</a:t>
            </a:r>
          </a:p>
          <a:p>
            <a:r>
              <a:rPr lang="en-US" dirty="0" smtClean="0"/>
              <a:t>Informed Evidence Based Decision Making</a:t>
            </a:r>
          </a:p>
          <a:p>
            <a:r>
              <a:rPr lang="en-US" dirty="0" smtClean="0"/>
              <a:t>Lifelong Learning</a:t>
            </a:r>
          </a:p>
          <a:p>
            <a:pPr>
              <a:buNone/>
            </a:pPr>
            <a:r>
              <a:rPr lang="en-US" dirty="0" smtClean="0"/>
              <a:t> </a:t>
            </a:r>
            <a:endParaRPr lang="en-US" dirty="0" smtClean="0"/>
          </a:p>
          <a:p>
            <a:pPr>
              <a:buNone/>
            </a:pPr>
            <a:r>
              <a:rPr lang="en-US" dirty="0" smtClean="0"/>
              <a:t>~Let us never consider ourselves finished nurses…we must be learning all of our lives.</a:t>
            </a:r>
          </a:p>
          <a:p>
            <a:pPr>
              <a:buNone/>
            </a:pPr>
            <a:r>
              <a:rPr lang="en-US" dirty="0" smtClean="0"/>
              <a:t> </a:t>
            </a:r>
            <a:r>
              <a:rPr lang="en-US" dirty="0" smtClean="0"/>
              <a:t>                    Florence Nightingale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Impact on Competency: PROS</a:t>
            </a:r>
            <a:endParaRPr lang="en-US" dirty="0"/>
          </a:p>
        </p:txBody>
      </p:sp>
      <p:sp>
        <p:nvSpPr>
          <p:cNvPr id="3" name="Content Placeholder 2"/>
          <p:cNvSpPr>
            <a:spLocks noGrp="1"/>
          </p:cNvSpPr>
          <p:nvPr>
            <p:ph sz="quarter" idx="1"/>
          </p:nvPr>
        </p:nvSpPr>
        <p:spPr/>
        <p:txBody>
          <a:bodyPr/>
          <a:lstStyle/>
          <a:p>
            <a:r>
              <a:rPr lang="en-US" dirty="0" smtClean="0"/>
              <a:t>Mandates Education</a:t>
            </a:r>
          </a:p>
          <a:p>
            <a:endParaRPr lang="en-US" dirty="0" smtClean="0"/>
          </a:p>
          <a:p>
            <a:r>
              <a:rPr lang="en-US" dirty="0" smtClean="0"/>
              <a:t>Improves Patient Outcomes</a:t>
            </a:r>
          </a:p>
          <a:p>
            <a:endParaRPr lang="en-US" dirty="0" smtClean="0"/>
          </a:p>
          <a:p>
            <a:r>
              <a:rPr lang="en-US" dirty="0" smtClean="0"/>
              <a:t>Professionalism</a:t>
            </a:r>
          </a:p>
          <a:p>
            <a:endParaRPr lang="en-US" dirty="0" smtClean="0"/>
          </a:p>
          <a:p>
            <a:r>
              <a:rPr lang="en-US" dirty="0" smtClean="0"/>
              <a:t>Improves Confidence</a:t>
            </a:r>
          </a:p>
          <a:p>
            <a:endParaRPr lang="en-US" dirty="0" smtClean="0"/>
          </a:p>
          <a:p>
            <a:r>
              <a:rPr lang="en-US" dirty="0" smtClean="0"/>
              <a:t>Florence Nightingale</a:t>
            </a:r>
          </a:p>
          <a:p>
            <a:pPr marL="0" indent="0">
              <a:buNone/>
            </a:pPr>
            <a:endParaRPr lang="en-US" dirty="0" smtClean="0"/>
          </a:p>
          <a:p>
            <a:endParaRPr lang="en-US" dirty="0"/>
          </a:p>
        </p:txBody>
      </p:sp>
      <p:pic>
        <p:nvPicPr>
          <p:cNvPr id="1026" name="Picture 2" descr="C:\Users\Michelle\Desktop\nightingale.jpe"/>
          <p:cNvPicPr>
            <a:picLocks noChangeAspect="1" noChangeArrowheads="1"/>
          </p:cNvPicPr>
          <p:nvPr/>
        </p:nvPicPr>
        <p:blipFill>
          <a:blip r:embed="rId3" cstate="print"/>
          <a:srcRect/>
          <a:stretch>
            <a:fillRect/>
          </a:stretch>
        </p:blipFill>
        <p:spPr bwMode="auto">
          <a:xfrm>
            <a:off x="6019800" y="2286000"/>
            <a:ext cx="2146935" cy="2826068"/>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On Competency: CONS</a:t>
            </a:r>
            <a:endParaRPr lang="en-US" dirty="0"/>
          </a:p>
        </p:txBody>
      </p:sp>
      <p:sp>
        <p:nvSpPr>
          <p:cNvPr id="3" name="Content Placeholder 2"/>
          <p:cNvSpPr>
            <a:spLocks noGrp="1"/>
          </p:cNvSpPr>
          <p:nvPr>
            <p:ph sz="quarter" idx="1"/>
          </p:nvPr>
        </p:nvSpPr>
        <p:spPr/>
        <p:txBody>
          <a:bodyPr/>
          <a:lstStyle/>
          <a:p>
            <a:endParaRPr lang="en-US" dirty="0" smtClean="0"/>
          </a:p>
          <a:p>
            <a:r>
              <a:rPr lang="en-US" dirty="0" smtClean="0"/>
              <a:t>Cost</a:t>
            </a:r>
          </a:p>
          <a:p>
            <a:endParaRPr lang="en-US" dirty="0" smtClean="0"/>
          </a:p>
          <a:p>
            <a:r>
              <a:rPr lang="en-US" dirty="0" smtClean="0"/>
              <a:t>Time Away From the Patient</a:t>
            </a:r>
          </a:p>
          <a:p>
            <a:endParaRPr lang="en-US" dirty="0"/>
          </a:p>
          <a:p>
            <a:r>
              <a:rPr lang="en-US" dirty="0" smtClean="0"/>
              <a:t>Basic versus Specialized</a:t>
            </a:r>
          </a:p>
          <a:p>
            <a:endParaRPr lang="en-US" dirty="0" smtClean="0"/>
          </a:p>
          <a:p>
            <a:r>
              <a:rPr lang="en-US" dirty="0" smtClean="0"/>
              <a:t>Legal Issues &amp; Implications of Incompetence</a:t>
            </a:r>
          </a:p>
          <a:p>
            <a:endParaRPr lang="en-US" dirty="0"/>
          </a:p>
        </p:txBody>
      </p:sp>
      <p:pic>
        <p:nvPicPr>
          <p:cNvPr id="7" name="Picture 6" descr="steth$.jpe"/>
          <p:cNvPicPr>
            <a:picLocks noChangeAspect="1"/>
          </p:cNvPicPr>
          <p:nvPr/>
        </p:nvPicPr>
        <p:blipFill>
          <a:blip r:embed="rId3" cstate="print"/>
          <a:stretch>
            <a:fillRect/>
          </a:stretch>
        </p:blipFill>
        <p:spPr>
          <a:xfrm>
            <a:off x="5791200" y="2133593"/>
            <a:ext cx="2628900" cy="1971675"/>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on Knowledge and Attitudes: PROS</a:t>
            </a:r>
            <a:endParaRPr lang="en-US" dirty="0"/>
          </a:p>
        </p:txBody>
      </p:sp>
      <p:sp>
        <p:nvSpPr>
          <p:cNvPr id="3" name="Content Placeholder 2"/>
          <p:cNvSpPr>
            <a:spLocks noGrp="1"/>
          </p:cNvSpPr>
          <p:nvPr>
            <p:ph sz="quarter" idx="1"/>
          </p:nvPr>
        </p:nvSpPr>
        <p:spPr/>
        <p:txBody>
          <a:bodyPr/>
          <a:lstStyle/>
          <a:p>
            <a:endParaRPr lang="en-US" dirty="0" smtClean="0"/>
          </a:p>
          <a:p>
            <a:r>
              <a:rPr lang="en-US" dirty="0" smtClean="0"/>
              <a:t>Advancement of New Ideas </a:t>
            </a:r>
          </a:p>
          <a:p>
            <a:endParaRPr lang="en-US" dirty="0" smtClean="0"/>
          </a:p>
          <a:p>
            <a:r>
              <a:rPr lang="en-US" dirty="0" smtClean="0"/>
              <a:t>Critical Thinking</a:t>
            </a:r>
          </a:p>
          <a:p>
            <a:endParaRPr lang="en-US" dirty="0" smtClean="0"/>
          </a:p>
          <a:p>
            <a:r>
              <a:rPr lang="en-US" dirty="0" smtClean="0"/>
              <a:t>Leadership</a:t>
            </a:r>
          </a:p>
          <a:p>
            <a:endParaRPr lang="en-US" dirty="0" smtClean="0"/>
          </a:p>
          <a:p>
            <a:r>
              <a:rPr lang="en-US" dirty="0" smtClean="0"/>
              <a:t>Health Promotion</a:t>
            </a:r>
          </a:p>
          <a:p>
            <a:endParaRPr lang="en-US" dirty="0" smtClean="0"/>
          </a:p>
          <a:p>
            <a:endParaRPr lang="en-US" dirty="0"/>
          </a:p>
        </p:txBody>
      </p:sp>
      <p:pic>
        <p:nvPicPr>
          <p:cNvPr id="3077" name="Picture 5" descr="C:\Users\Michelle\Desktop\leadership.jpe"/>
          <p:cNvPicPr>
            <a:picLocks noChangeAspect="1" noChangeArrowheads="1"/>
          </p:cNvPicPr>
          <p:nvPr/>
        </p:nvPicPr>
        <p:blipFill>
          <a:blip r:embed="rId3" cstate="print"/>
          <a:srcRect/>
          <a:stretch>
            <a:fillRect/>
          </a:stretch>
        </p:blipFill>
        <p:spPr bwMode="auto">
          <a:xfrm>
            <a:off x="4953000" y="2819400"/>
            <a:ext cx="3219450" cy="2142173"/>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on Knowledge and Attitudes: CONS</a:t>
            </a:r>
            <a:endParaRPr lang="en-US" dirty="0"/>
          </a:p>
        </p:txBody>
      </p:sp>
      <p:sp>
        <p:nvSpPr>
          <p:cNvPr id="3" name="Content Placeholder 2"/>
          <p:cNvSpPr>
            <a:spLocks noGrp="1"/>
          </p:cNvSpPr>
          <p:nvPr>
            <p:ph sz="quarter" idx="1"/>
          </p:nvPr>
        </p:nvSpPr>
        <p:spPr/>
        <p:txBody>
          <a:bodyPr/>
          <a:lstStyle/>
          <a:p>
            <a:endParaRPr lang="en-US" dirty="0" smtClean="0"/>
          </a:p>
          <a:p>
            <a:r>
              <a:rPr lang="en-US" dirty="0" smtClean="0"/>
              <a:t>Cost</a:t>
            </a:r>
          </a:p>
          <a:p>
            <a:endParaRPr lang="en-US" dirty="0" smtClean="0"/>
          </a:p>
          <a:p>
            <a:r>
              <a:rPr lang="en-US" dirty="0" smtClean="0"/>
              <a:t>Time</a:t>
            </a:r>
          </a:p>
          <a:p>
            <a:endParaRPr lang="en-US" dirty="0" smtClean="0"/>
          </a:p>
          <a:p>
            <a:r>
              <a:rPr lang="en-US" dirty="0" smtClean="0"/>
              <a:t>Training</a:t>
            </a:r>
          </a:p>
          <a:p>
            <a:endParaRPr lang="en-US" dirty="0" smtClean="0"/>
          </a:p>
          <a:p>
            <a:r>
              <a:rPr lang="en-US" dirty="0" smtClean="0"/>
              <a:t>Competence</a:t>
            </a:r>
          </a:p>
          <a:p>
            <a:endParaRPr lang="en-US" dirty="0"/>
          </a:p>
        </p:txBody>
      </p:sp>
      <p:pic>
        <p:nvPicPr>
          <p:cNvPr id="4098" name="Picture 2" descr="C:\Users\Michelle\Desktop\nursing book.jpe"/>
          <p:cNvPicPr>
            <a:picLocks noChangeAspect="1" noChangeArrowheads="1"/>
          </p:cNvPicPr>
          <p:nvPr/>
        </p:nvPicPr>
        <p:blipFill>
          <a:blip r:embed="rId3" cstate="print"/>
          <a:srcRect/>
          <a:stretch>
            <a:fillRect/>
          </a:stretch>
        </p:blipFill>
        <p:spPr bwMode="auto">
          <a:xfrm>
            <a:off x="4343397" y="3048000"/>
            <a:ext cx="3417570" cy="192024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758952"/>
          </a:xfrm>
        </p:spPr>
        <p:txBody>
          <a:bodyPr>
            <a:noAutofit/>
          </a:bodyPr>
          <a:lstStyle/>
          <a:p>
            <a:r>
              <a:rPr lang="en-US" sz="2800" dirty="0" smtClean="0"/>
              <a:t>Relationship to ANA</a:t>
            </a:r>
            <a:br>
              <a:rPr lang="en-US" sz="2800" dirty="0" smtClean="0"/>
            </a:br>
            <a:r>
              <a:rPr lang="en-US" sz="2800" dirty="0" smtClean="0"/>
              <a:t> Scope and Standards of Practice</a:t>
            </a:r>
            <a:endParaRPr lang="en-US" sz="2800" dirty="0"/>
          </a:p>
        </p:txBody>
      </p:sp>
      <p:sp>
        <p:nvSpPr>
          <p:cNvPr id="3" name="Content Placeholder 2"/>
          <p:cNvSpPr>
            <a:spLocks noGrp="1"/>
          </p:cNvSpPr>
          <p:nvPr>
            <p:ph sz="quarter" idx="1"/>
          </p:nvPr>
        </p:nvSpPr>
        <p:spPr/>
        <p:txBody>
          <a:bodyPr/>
          <a:lstStyle/>
          <a:p>
            <a:pPr>
              <a:buNone/>
            </a:pPr>
            <a:r>
              <a:rPr lang="en-US" dirty="0" smtClean="0"/>
              <a:t>Pros:</a:t>
            </a:r>
          </a:p>
          <a:p>
            <a:pPr lvl="0"/>
            <a:r>
              <a:rPr lang="en-US" dirty="0" smtClean="0"/>
              <a:t>Career development guidance</a:t>
            </a:r>
          </a:p>
          <a:p>
            <a:pPr lvl="0"/>
            <a:r>
              <a:rPr lang="en-US" dirty="0" smtClean="0"/>
              <a:t>Leadership</a:t>
            </a:r>
          </a:p>
          <a:p>
            <a:pPr lvl="0"/>
            <a:r>
              <a:rPr lang="en-US" dirty="0" smtClean="0"/>
              <a:t>Remaining current with practice expectations</a:t>
            </a:r>
          </a:p>
          <a:p>
            <a:pPr lvl="0"/>
            <a:r>
              <a:rPr lang="en-US" dirty="0" smtClean="0"/>
              <a:t>Providing a healthy and safe practice</a:t>
            </a:r>
          </a:p>
          <a:p>
            <a:pPr lvl="0"/>
            <a:r>
              <a:rPr lang="en-US" dirty="0" smtClean="0"/>
              <a:t>Adhering to principles of practice</a:t>
            </a:r>
          </a:p>
          <a:p>
            <a:pPr lvl="0"/>
            <a:r>
              <a:rPr lang="en-US" dirty="0" smtClean="0"/>
              <a:t>Promoting evidence-based practice</a:t>
            </a:r>
          </a:p>
          <a:p>
            <a:endParaRPr lang="en-US" dirty="0" smtClean="0"/>
          </a:p>
          <a:p>
            <a:pPr algn="ctr">
              <a:buNone/>
            </a:pPr>
            <a:endParaRPr lang="en-US" dirty="0"/>
          </a:p>
        </p:txBody>
      </p:sp>
      <p:pic>
        <p:nvPicPr>
          <p:cNvPr id="6" name="Picture 5" descr="EBP.jpe"/>
          <p:cNvPicPr>
            <a:picLocks noChangeAspect="1"/>
          </p:cNvPicPr>
          <p:nvPr/>
        </p:nvPicPr>
        <p:blipFill>
          <a:blip r:embed="rId3" cstate="print"/>
          <a:stretch>
            <a:fillRect/>
          </a:stretch>
        </p:blipFill>
        <p:spPr>
          <a:xfrm>
            <a:off x="6324600" y="4419598"/>
            <a:ext cx="2400300" cy="1800225"/>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9538</TotalTime>
  <Words>2100</Words>
  <Application>Microsoft Office PowerPoint</Application>
  <PresentationFormat>On-screen Show (4:3)</PresentationFormat>
  <Paragraphs>153</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Civic</vt:lpstr>
      <vt:lpstr>Nursing Education</vt:lpstr>
      <vt:lpstr>Education: Implications for Practice</vt:lpstr>
      <vt:lpstr>Impact on Competency: PROS</vt:lpstr>
      <vt:lpstr>Impact On Competency: CONS</vt:lpstr>
      <vt:lpstr>Impact on Knowledge and Attitudes: PROS</vt:lpstr>
      <vt:lpstr>Impact on Knowledge and Attitudes: CONS</vt:lpstr>
      <vt:lpstr>Slide 7</vt:lpstr>
      <vt:lpstr>Slide 8</vt:lpstr>
      <vt:lpstr>Relationship to ANA  Scope and Standards of Practice</vt:lpstr>
      <vt:lpstr>Relationship to ANA Scope and Standards of Practice</vt:lpstr>
      <vt:lpstr>Relationship to ANA Code of Ethics</vt:lpstr>
      <vt:lpstr>Relationship to ANA Code of Ethics</vt:lpstr>
      <vt:lpstr>Conclusion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Bedside Shift Report</dc:title>
  <dc:creator>Michelle Jimboy</dc:creator>
  <cp:lastModifiedBy>Michelle Jimboy</cp:lastModifiedBy>
  <cp:revision>188</cp:revision>
  <dcterms:created xsi:type="dcterms:W3CDTF">2015-02-18T04:41:56Z</dcterms:created>
  <dcterms:modified xsi:type="dcterms:W3CDTF">2016-02-17T02:37:47Z</dcterms:modified>
</cp:coreProperties>
</file>